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2" r:id="rId1"/>
  </p:sldMasterIdLst>
  <p:notesMasterIdLst>
    <p:notesMasterId r:id="rId22"/>
  </p:notesMasterIdLst>
  <p:sldIdLst>
    <p:sldId id="256" r:id="rId2"/>
    <p:sldId id="257" r:id="rId3"/>
    <p:sldId id="260" r:id="rId4"/>
    <p:sldId id="264" r:id="rId5"/>
    <p:sldId id="259" r:id="rId6"/>
    <p:sldId id="261" r:id="rId7"/>
    <p:sldId id="262" r:id="rId8"/>
    <p:sldId id="263" r:id="rId9"/>
    <p:sldId id="277" r:id="rId10"/>
    <p:sldId id="267" r:id="rId11"/>
    <p:sldId id="266" r:id="rId12"/>
    <p:sldId id="290" r:id="rId13"/>
    <p:sldId id="287" r:id="rId14"/>
    <p:sldId id="276" r:id="rId15"/>
    <p:sldId id="285" r:id="rId16"/>
    <p:sldId id="272" r:id="rId17"/>
    <p:sldId id="278" r:id="rId18"/>
    <p:sldId id="288" r:id="rId19"/>
    <p:sldId id="279"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47" d="100"/>
          <a:sy n="47" d="100"/>
        </p:scale>
        <p:origin x="1046"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EE7AE3-04B8-4457-B18F-FB90D54B1B3B}" type="datetimeFigureOut">
              <a:rPr lang="en-IN" smtClean="0"/>
              <a:t>11-11-2024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BE3C2D-1FA3-4E9D-B482-AF4F27BC01F7}" type="slidenum">
              <a:rPr lang="en-IN" smtClean="0"/>
              <a:t>‹#›</a:t>
            </a:fld>
            <a:endParaRPr lang="en-IN"/>
          </a:p>
        </p:txBody>
      </p:sp>
    </p:spTree>
    <p:extLst>
      <p:ext uri="{BB962C8B-B14F-4D97-AF65-F5344CB8AC3E}">
        <p14:creationId xmlns:p14="http://schemas.microsoft.com/office/powerpoint/2010/main" val="2920301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9E6B3-8549-0F51-094E-249E553F18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380A0AC-91C9-B212-B55E-EBDFCB9BBE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352B5E5-EF07-1774-F363-4B14C6881F00}"/>
              </a:ext>
            </a:extLst>
          </p:cNvPr>
          <p:cNvSpPr>
            <a:spLocks noGrp="1"/>
          </p:cNvSpPr>
          <p:nvPr>
            <p:ph type="dt" sz="half" idx="10"/>
          </p:nvPr>
        </p:nvSpPr>
        <p:spPr/>
        <p:txBody>
          <a:bodyPr/>
          <a:lstStyle/>
          <a:p>
            <a:fld id="{8CC7472C-9730-4537-8C74-F6AAD1CCF2D5}" type="datetimeFigureOut">
              <a:rPr lang="en-IN" smtClean="0"/>
              <a:t>11-11-2024</a:t>
            </a:fld>
            <a:endParaRPr lang="en-IN"/>
          </a:p>
        </p:txBody>
      </p:sp>
      <p:sp>
        <p:nvSpPr>
          <p:cNvPr id="5" name="Footer Placeholder 4">
            <a:extLst>
              <a:ext uri="{FF2B5EF4-FFF2-40B4-BE49-F238E27FC236}">
                <a16:creationId xmlns:a16="http://schemas.microsoft.com/office/drawing/2014/main" id="{7FC57DD3-604C-446B-F501-E930CB7796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4AFDA7-D5A5-FA60-B85F-FFEF605B9FC9}"/>
              </a:ext>
            </a:extLst>
          </p:cNvPr>
          <p:cNvSpPr>
            <a:spLocks noGrp="1"/>
          </p:cNvSpPr>
          <p:nvPr>
            <p:ph type="sldNum" sz="quarter" idx="12"/>
          </p:nvPr>
        </p:nvSpPr>
        <p:spPr/>
        <p:txBody>
          <a:bodyPr/>
          <a:lstStyle/>
          <a:p>
            <a:fld id="{3F7B2FD7-A0EE-4582-92A3-FC5AD02BE373}" type="slidenum">
              <a:rPr lang="en-IN" smtClean="0"/>
              <a:t>‹#›</a:t>
            </a:fld>
            <a:endParaRPr lang="en-IN"/>
          </a:p>
        </p:txBody>
      </p:sp>
    </p:spTree>
    <p:extLst>
      <p:ext uri="{BB962C8B-B14F-4D97-AF65-F5344CB8AC3E}">
        <p14:creationId xmlns:p14="http://schemas.microsoft.com/office/powerpoint/2010/main" val="313024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C922E-01A3-19ED-EAFD-9C1D4C8C8B2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24BD949-97C4-99D3-CDC2-177DED39DE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C8189A-4BBC-9B0F-6E7B-B0E3CE41E553}"/>
              </a:ext>
            </a:extLst>
          </p:cNvPr>
          <p:cNvSpPr>
            <a:spLocks noGrp="1"/>
          </p:cNvSpPr>
          <p:nvPr>
            <p:ph type="dt" sz="half" idx="10"/>
          </p:nvPr>
        </p:nvSpPr>
        <p:spPr/>
        <p:txBody>
          <a:bodyPr/>
          <a:lstStyle/>
          <a:p>
            <a:fld id="{8CC7472C-9730-4537-8C74-F6AAD1CCF2D5}" type="datetimeFigureOut">
              <a:rPr lang="en-IN" smtClean="0"/>
              <a:t>11-11-2024</a:t>
            </a:fld>
            <a:endParaRPr lang="en-IN"/>
          </a:p>
        </p:txBody>
      </p:sp>
      <p:sp>
        <p:nvSpPr>
          <p:cNvPr id="5" name="Footer Placeholder 4">
            <a:extLst>
              <a:ext uri="{FF2B5EF4-FFF2-40B4-BE49-F238E27FC236}">
                <a16:creationId xmlns:a16="http://schemas.microsoft.com/office/drawing/2014/main" id="{B15E3A0D-9C60-D8EF-B2A5-9BC17A03A1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36DF18-2E04-F5EF-1B27-083FDDB96949}"/>
              </a:ext>
            </a:extLst>
          </p:cNvPr>
          <p:cNvSpPr>
            <a:spLocks noGrp="1"/>
          </p:cNvSpPr>
          <p:nvPr>
            <p:ph type="sldNum" sz="quarter" idx="12"/>
          </p:nvPr>
        </p:nvSpPr>
        <p:spPr/>
        <p:txBody>
          <a:bodyPr/>
          <a:lstStyle/>
          <a:p>
            <a:fld id="{3F7B2FD7-A0EE-4582-92A3-FC5AD02BE373}" type="slidenum">
              <a:rPr lang="en-IN" smtClean="0"/>
              <a:t>‹#›</a:t>
            </a:fld>
            <a:endParaRPr lang="en-IN"/>
          </a:p>
        </p:txBody>
      </p:sp>
    </p:spTree>
    <p:extLst>
      <p:ext uri="{BB962C8B-B14F-4D97-AF65-F5344CB8AC3E}">
        <p14:creationId xmlns:p14="http://schemas.microsoft.com/office/powerpoint/2010/main" val="3281056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1B3522-BD59-1FF6-74AE-703EF71D456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A149568-B874-5E8E-9B76-34F8AE23AA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B66320-6560-A000-39FC-F2D884788A63}"/>
              </a:ext>
            </a:extLst>
          </p:cNvPr>
          <p:cNvSpPr>
            <a:spLocks noGrp="1"/>
          </p:cNvSpPr>
          <p:nvPr>
            <p:ph type="dt" sz="half" idx="10"/>
          </p:nvPr>
        </p:nvSpPr>
        <p:spPr/>
        <p:txBody>
          <a:bodyPr/>
          <a:lstStyle/>
          <a:p>
            <a:fld id="{8CC7472C-9730-4537-8C74-F6AAD1CCF2D5}" type="datetimeFigureOut">
              <a:rPr lang="en-IN" smtClean="0"/>
              <a:t>11-11-2024</a:t>
            </a:fld>
            <a:endParaRPr lang="en-IN"/>
          </a:p>
        </p:txBody>
      </p:sp>
      <p:sp>
        <p:nvSpPr>
          <p:cNvPr id="5" name="Footer Placeholder 4">
            <a:extLst>
              <a:ext uri="{FF2B5EF4-FFF2-40B4-BE49-F238E27FC236}">
                <a16:creationId xmlns:a16="http://schemas.microsoft.com/office/drawing/2014/main" id="{CFAA173F-863D-C97C-91B3-9343C2990F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1C592C-BE07-B506-10F8-86EBCF76A720}"/>
              </a:ext>
            </a:extLst>
          </p:cNvPr>
          <p:cNvSpPr>
            <a:spLocks noGrp="1"/>
          </p:cNvSpPr>
          <p:nvPr>
            <p:ph type="sldNum" sz="quarter" idx="12"/>
          </p:nvPr>
        </p:nvSpPr>
        <p:spPr/>
        <p:txBody>
          <a:bodyPr/>
          <a:lstStyle/>
          <a:p>
            <a:fld id="{3F7B2FD7-A0EE-4582-92A3-FC5AD02BE373}" type="slidenum">
              <a:rPr lang="en-IN" smtClean="0"/>
              <a:t>‹#›</a:t>
            </a:fld>
            <a:endParaRPr lang="en-IN"/>
          </a:p>
        </p:txBody>
      </p:sp>
    </p:spTree>
    <p:extLst>
      <p:ext uri="{BB962C8B-B14F-4D97-AF65-F5344CB8AC3E}">
        <p14:creationId xmlns:p14="http://schemas.microsoft.com/office/powerpoint/2010/main" val="2283586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CE19-8B64-4C3B-C1BA-2AE8850503D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8EA18AB-2F17-EE88-F1CE-756C2D3633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F731E8-EE3E-C828-93A0-F21A79D6E76C}"/>
              </a:ext>
            </a:extLst>
          </p:cNvPr>
          <p:cNvSpPr>
            <a:spLocks noGrp="1"/>
          </p:cNvSpPr>
          <p:nvPr>
            <p:ph type="dt" sz="half" idx="10"/>
          </p:nvPr>
        </p:nvSpPr>
        <p:spPr/>
        <p:txBody>
          <a:bodyPr/>
          <a:lstStyle/>
          <a:p>
            <a:fld id="{8CC7472C-9730-4537-8C74-F6AAD1CCF2D5}" type="datetimeFigureOut">
              <a:rPr lang="en-IN" smtClean="0"/>
              <a:t>11-11-2024</a:t>
            </a:fld>
            <a:endParaRPr lang="en-IN"/>
          </a:p>
        </p:txBody>
      </p:sp>
      <p:sp>
        <p:nvSpPr>
          <p:cNvPr id="5" name="Footer Placeholder 4">
            <a:extLst>
              <a:ext uri="{FF2B5EF4-FFF2-40B4-BE49-F238E27FC236}">
                <a16:creationId xmlns:a16="http://schemas.microsoft.com/office/drawing/2014/main" id="{40D84D2A-2DE0-10B6-FA9A-EB53C69EE3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DEBDB8-D077-E803-A010-77FDE0D3F282}"/>
              </a:ext>
            </a:extLst>
          </p:cNvPr>
          <p:cNvSpPr>
            <a:spLocks noGrp="1"/>
          </p:cNvSpPr>
          <p:nvPr>
            <p:ph type="sldNum" sz="quarter" idx="12"/>
          </p:nvPr>
        </p:nvSpPr>
        <p:spPr/>
        <p:txBody>
          <a:bodyPr/>
          <a:lstStyle/>
          <a:p>
            <a:fld id="{3F7B2FD7-A0EE-4582-92A3-FC5AD02BE373}" type="slidenum">
              <a:rPr lang="en-IN" smtClean="0"/>
              <a:t>‹#›</a:t>
            </a:fld>
            <a:endParaRPr lang="en-IN"/>
          </a:p>
        </p:txBody>
      </p:sp>
    </p:spTree>
    <p:extLst>
      <p:ext uri="{BB962C8B-B14F-4D97-AF65-F5344CB8AC3E}">
        <p14:creationId xmlns:p14="http://schemas.microsoft.com/office/powerpoint/2010/main" val="1741515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7653A-DC99-B8B2-7949-E23BBE0F57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E75DDBA-4C9C-03E9-A023-7B0EFBC28D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105958-1697-9929-9C4E-F5A391EBAD64}"/>
              </a:ext>
            </a:extLst>
          </p:cNvPr>
          <p:cNvSpPr>
            <a:spLocks noGrp="1"/>
          </p:cNvSpPr>
          <p:nvPr>
            <p:ph type="dt" sz="half" idx="10"/>
          </p:nvPr>
        </p:nvSpPr>
        <p:spPr/>
        <p:txBody>
          <a:bodyPr/>
          <a:lstStyle/>
          <a:p>
            <a:fld id="{8CC7472C-9730-4537-8C74-F6AAD1CCF2D5}" type="datetimeFigureOut">
              <a:rPr lang="en-IN" smtClean="0"/>
              <a:t>11-11-2024</a:t>
            </a:fld>
            <a:endParaRPr lang="en-IN"/>
          </a:p>
        </p:txBody>
      </p:sp>
      <p:sp>
        <p:nvSpPr>
          <p:cNvPr id="5" name="Footer Placeholder 4">
            <a:extLst>
              <a:ext uri="{FF2B5EF4-FFF2-40B4-BE49-F238E27FC236}">
                <a16:creationId xmlns:a16="http://schemas.microsoft.com/office/drawing/2014/main" id="{4475E2D6-C61F-F89B-F6A3-80C6976366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E0C71C-1667-5545-488A-558E3A5DD28E}"/>
              </a:ext>
            </a:extLst>
          </p:cNvPr>
          <p:cNvSpPr>
            <a:spLocks noGrp="1"/>
          </p:cNvSpPr>
          <p:nvPr>
            <p:ph type="sldNum" sz="quarter" idx="12"/>
          </p:nvPr>
        </p:nvSpPr>
        <p:spPr/>
        <p:txBody>
          <a:bodyPr/>
          <a:lstStyle/>
          <a:p>
            <a:fld id="{3F7B2FD7-A0EE-4582-92A3-FC5AD02BE373}" type="slidenum">
              <a:rPr lang="en-IN" smtClean="0"/>
              <a:t>‹#›</a:t>
            </a:fld>
            <a:endParaRPr lang="en-IN"/>
          </a:p>
        </p:txBody>
      </p:sp>
    </p:spTree>
    <p:extLst>
      <p:ext uri="{BB962C8B-B14F-4D97-AF65-F5344CB8AC3E}">
        <p14:creationId xmlns:p14="http://schemas.microsoft.com/office/powerpoint/2010/main" val="1322463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7F001-E9C7-26CB-CDA4-20CBADB36B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04B5E0-0FFE-CFF8-F2EE-C9EEE048A6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F213826-533B-F152-252B-459E4B78F8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12BFDB1-F0AE-72FB-ADA3-1BE51E46E3B6}"/>
              </a:ext>
            </a:extLst>
          </p:cNvPr>
          <p:cNvSpPr>
            <a:spLocks noGrp="1"/>
          </p:cNvSpPr>
          <p:nvPr>
            <p:ph type="dt" sz="half" idx="10"/>
          </p:nvPr>
        </p:nvSpPr>
        <p:spPr/>
        <p:txBody>
          <a:bodyPr/>
          <a:lstStyle/>
          <a:p>
            <a:fld id="{8CC7472C-9730-4537-8C74-F6AAD1CCF2D5}" type="datetimeFigureOut">
              <a:rPr lang="en-IN" smtClean="0"/>
              <a:t>11-11-2024</a:t>
            </a:fld>
            <a:endParaRPr lang="en-IN"/>
          </a:p>
        </p:txBody>
      </p:sp>
      <p:sp>
        <p:nvSpPr>
          <p:cNvPr id="6" name="Footer Placeholder 5">
            <a:extLst>
              <a:ext uri="{FF2B5EF4-FFF2-40B4-BE49-F238E27FC236}">
                <a16:creationId xmlns:a16="http://schemas.microsoft.com/office/drawing/2014/main" id="{A086C740-8C89-C312-64D0-DEBDD52E3A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A4C677-1EB6-9BB1-2EFF-B7A9026783A0}"/>
              </a:ext>
            </a:extLst>
          </p:cNvPr>
          <p:cNvSpPr>
            <a:spLocks noGrp="1"/>
          </p:cNvSpPr>
          <p:nvPr>
            <p:ph type="sldNum" sz="quarter" idx="12"/>
          </p:nvPr>
        </p:nvSpPr>
        <p:spPr/>
        <p:txBody>
          <a:bodyPr/>
          <a:lstStyle/>
          <a:p>
            <a:fld id="{3F7B2FD7-A0EE-4582-92A3-FC5AD02BE373}" type="slidenum">
              <a:rPr lang="en-IN" smtClean="0"/>
              <a:t>‹#›</a:t>
            </a:fld>
            <a:endParaRPr lang="en-IN"/>
          </a:p>
        </p:txBody>
      </p:sp>
    </p:spTree>
    <p:extLst>
      <p:ext uri="{BB962C8B-B14F-4D97-AF65-F5344CB8AC3E}">
        <p14:creationId xmlns:p14="http://schemas.microsoft.com/office/powerpoint/2010/main" val="2673075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B1A60-BF51-DFD7-758E-FE22C5BC691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F7F1A74-DB85-70C6-3CF7-F2407B5D4F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AC6CC6-081F-8939-94C6-D6776C83B6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CA26C4C-C8CC-068F-30B3-520245C8A8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3962AA-F1C9-BDAC-C7A3-3E94DD45BB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E4C8FFC-542A-8E1C-7C32-CC24B2B482A6}"/>
              </a:ext>
            </a:extLst>
          </p:cNvPr>
          <p:cNvSpPr>
            <a:spLocks noGrp="1"/>
          </p:cNvSpPr>
          <p:nvPr>
            <p:ph type="dt" sz="half" idx="10"/>
          </p:nvPr>
        </p:nvSpPr>
        <p:spPr/>
        <p:txBody>
          <a:bodyPr/>
          <a:lstStyle/>
          <a:p>
            <a:fld id="{8CC7472C-9730-4537-8C74-F6AAD1CCF2D5}" type="datetimeFigureOut">
              <a:rPr lang="en-IN" smtClean="0"/>
              <a:t>11-11-2024</a:t>
            </a:fld>
            <a:endParaRPr lang="en-IN"/>
          </a:p>
        </p:txBody>
      </p:sp>
      <p:sp>
        <p:nvSpPr>
          <p:cNvPr id="8" name="Footer Placeholder 7">
            <a:extLst>
              <a:ext uri="{FF2B5EF4-FFF2-40B4-BE49-F238E27FC236}">
                <a16:creationId xmlns:a16="http://schemas.microsoft.com/office/drawing/2014/main" id="{7D2899F1-AFFA-6BFA-0140-32C8AB50E69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78492DC-A19E-01CC-BC87-891A0906394A}"/>
              </a:ext>
            </a:extLst>
          </p:cNvPr>
          <p:cNvSpPr>
            <a:spLocks noGrp="1"/>
          </p:cNvSpPr>
          <p:nvPr>
            <p:ph type="sldNum" sz="quarter" idx="12"/>
          </p:nvPr>
        </p:nvSpPr>
        <p:spPr/>
        <p:txBody>
          <a:bodyPr/>
          <a:lstStyle/>
          <a:p>
            <a:fld id="{3F7B2FD7-A0EE-4582-92A3-FC5AD02BE373}" type="slidenum">
              <a:rPr lang="en-IN" smtClean="0"/>
              <a:t>‹#›</a:t>
            </a:fld>
            <a:endParaRPr lang="en-IN"/>
          </a:p>
        </p:txBody>
      </p:sp>
    </p:spTree>
    <p:extLst>
      <p:ext uri="{BB962C8B-B14F-4D97-AF65-F5344CB8AC3E}">
        <p14:creationId xmlns:p14="http://schemas.microsoft.com/office/powerpoint/2010/main" val="262581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52C6C-1D04-69A4-4D5F-731DF1C88AC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2EAD0F2-C959-D6EF-17F9-2C26AA6B1E21}"/>
              </a:ext>
            </a:extLst>
          </p:cNvPr>
          <p:cNvSpPr>
            <a:spLocks noGrp="1"/>
          </p:cNvSpPr>
          <p:nvPr>
            <p:ph type="dt" sz="half" idx="10"/>
          </p:nvPr>
        </p:nvSpPr>
        <p:spPr/>
        <p:txBody>
          <a:bodyPr/>
          <a:lstStyle/>
          <a:p>
            <a:fld id="{8CC7472C-9730-4537-8C74-F6AAD1CCF2D5}" type="datetimeFigureOut">
              <a:rPr lang="en-IN" smtClean="0"/>
              <a:t>11-11-2024</a:t>
            </a:fld>
            <a:endParaRPr lang="en-IN"/>
          </a:p>
        </p:txBody>
      </p:sp>
      <p:sp>
        <p:nvSpPr>
          <p:cNvPr id="4" name="Footer Placeholder 3">
            <a:extLst>
              <a:ext uri="{FF2B5EF4-FFF2-40B4-BE49-F238E27FC236}">
                <a16:creationId xmlns:a16="http://schemas.microsoft.com/office/drawing/2014/main" id="{58244851-75B9-F847-1C96-7C44474AEC0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EA48B11-53F1-8D26-87E3-C012E6538985}"/>
              </a:ext>
            </a:extLst>
          </p:cNvPr>
          <p:cNvSpPr>
            <a:spLocks noGrp="1"/>
          </p:cNvSpPr>
          <p:nvPr>
            <p:ph type="sldNum" sz="quarter" idx="12"/>
          </p:nvPr>
        </p:nvSpPr>
        <p:spPr/>
        <p:txBody>
          <a:bodyPr/>
          <a:lstStyle/>
          <a:p>
            <a:fld id="{3F7B2FD7-A0EE-4582-92A3-FC5AD02BE373}" type="slidenum">
              <a:rPr lang="en-IN" smtClean="0"/>
              <a:t>‹#›</a:t>
            </a:fld>
            <a:endParaRPr lang="en-IN"/>
          </a:p>
        </p:txBody>
      </p:sp>
    </p:spTree>
    <p:extLst>
      <p:ext uri="{BB962C8B-B14F-4D97-AF65-F5344CB8AC3E}">
        <p14:creationId xmlns:p14="http://schemas.microsoft.com/office/powerpoint/2010/main" val="223180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867475-E89C-9559-6E55-41063D55E077}"/>
              </a:ext>
            </a:extLst>
          </p:cNvPr>
          <p:cNvSpPr>
            <a:spLocks noGrp="1"/>
          </p:cNvSpPr>
          <p:nvPr>
            <p:ph type="dt" sz="half" idx="10"/>
          </p:nvPr>
        </p:nvSpPr>
        <p:spPr/>
        <p:txBody>
          <a:bodyPr/>
          <a:lstStyle/>
          <a:p>
            <a:fld id="{8CC7472C-9730-4537-8C74-F6AAD1CCF2D5}" type="datetimeFigureOut">
              <a:rPr lang="en-IN" smtClean="0"/>
              <a:t>11-11-2024</a:t>
            </a:fld>
            <a:endParaRPr lang="en-IN"/>
          </a:p>
        </p:txBody>
      </p:sp>
      <p:sp>
        <p:nvSpPr>
          <p:cNvPr id="3" name="Footer Placeholder 2">
            <a:extLst>
              <a:ext uri="{FF2B5EF4-FFF2-40B4-BE49-F238E27FC236}">
                <a16:creationId xmlns:a16="http://schemas.microsoft.com/office/drawing/2014/main" id="{908E020A-C324-CDFC-F874-4244FC2FFB5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928298E-D97A-31D6-0820-C3EBBA1C5E31}"/>
              </a:ext>
            </a:extLst>
          </p:cNvPr>
          <p:cNvSpPr>
            <a:spLocks noGrp="1"/>
          </p:cNvSpPr>
          <p:nvPr>
            <p:ph type="sldNum" sz="quarter" idx="12"/>
          </p:nvPr>
        </p:nvSpPr>
        <p:spPr/>
        <p:txBody>
          <a:bodyPr/>
          <a:lstStyle/>
          <a:p>
            <a:fld id="{3F7B2FD7-A0EE-4582-92A3-FC5AD02BE373}" type="slidenum">
              <a:rPr lang="en-IN" smtClean="0"/>
              <a:t>‹#›</a:t>
            </a:fld>
            <a:endParaRPr lang="en-IN"/>
          </a:p>
        </p:txBody>
      </p:sp>
    </p:spTree>
    <p:extLst>
      <p:ext uri="{BB962C8B-B14F-4D97-AF65-F5344CB8AC3E}">
        <p14:creationId xmlns:p14="http://schemas.microsoft.com/office/powerpoint/2010/main" val="1652854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3A7DC-1597-1C8E-18B1-19A9C5B45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8FEB62A-172D-6255-AE9C-A75DB25562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5C4A890-F905-81C3-2AA8-D1BDDA1399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4C90C5-45E1-901E-5A98-FF2504E775E3}"/>
              </a:ext>
            </a:extLst>
          </p:cNvPr>
          <p:cNvSpPr>
            <a:spLocks noGrp="1"/>
          </p:cNvSpPr>
          <p:nvPr>
            <p:ph type="dt" sz="half" idx="10"/>
          </p:nvPr>
        </p:nvSpPr>
        <p:spPr/>
        <p:txBody>
          <a:bodyPr/>
          <a:lstStyle/>
          <a:p>
            <a:fld id="{8CC7472C-9730-4537-8C74-F6AAD1CCF2D5}" type="datetimeFigureOut">
              <a:rPr lang="en-IN" smtClean="0"/>
              <a:t>11-11-2024</a:t>
            </a:fld>
            <a:endParaRPr lang="en-IN"/>
          </a:p>
        </p:txBody>
      </p:sp>
      <p:sp>
        <p:nvSpPr>
          <p:cNvPr id="6" name="Footer Placeholder 5">
            <a:extLst>
              <a:ext uri="{FF2B5EF4-FFF2-40B4-BE49-F238E27FC236}">
                <a16:creationId xmlns:a16="http://schemas.microsoft.com/office/drawing/2014/main" id="{B0D3255E-9F62-BCB8-1D49-C19D7E99BB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637248-6F58-AF78-7459-BEC0879D6AE5}"/>
              </a:ext>
            </a:extLst>
          </p:cNvPr>
          <p:cNvSpPr>
            <a:spLocks noGrp="1"/>
          </p:cNvSpPr>
          <p:nvPr>
            <p:ph type="sldNum" sz="quarter" idx="12"/>
          </p:nvPr>
        </p:nvSpPr>
        <p:spPr/>
        <p:txBody>
          <a:bodyPr/>
          <a:lstStyle/>
          <a:p>
            <a:fld id="{3F7B2FD7-A0EE-4582-92A3-FC5AD02BE373}" type="slidenum">
              <a:rPr lang="en-IN" smtClean="0"/>
              <a:t>‹#›</a:t>
            </a:fld>
            <a:endParaRPr lang="en-IN"/>
          </a:p>
        </p:txBody>
      </p:sp>
    </p:spTree>
    <p:extLst>
      <p:ext uri="{BB962C8B-B14F-4D97-AF65-F5344CB8AC3E}">
        <p14:creationId xmlns:p14="http://schemas.microsoft.com/office/powerpoint/2010/main" val="2473761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EEA1-FFEB-998B-BE0D-EF1E286B5E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B27FBBA-66C6-B38D-87EC-A8ACD030C1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D785374-DE16-6D7B-4A81-54095119CD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2B6B32-EACE-E5E7-6003-99BB4FC8431D}"/>
              </a:ext>
            </a:extLst>
          </p:cNvPr>
          <p:cNvSpPr>
            <a:spLocks noGrp="1"/>
          </p:cNvSpPr>
          <p:nvPr>
            <p:ph type="dt" sz="half" idx="10"/>
          </p:nvPr>
        </p:nvSpPr>
        <p:spPr/>
        <p:txBody>
          <a:bodyPr/>
          <a:lstStyle/>
          <a:p>
            <a:fld id="{8CC7472C-9730-4537-8C74-F6AAD1CCF2D5}" type="datetimeFigureOut">
              <a:rPr lang="en-IN" smtClean="0"/>
              <a:t>11-11-2024</a:t>
            </a:fld>
            <a:endParaRPr lang="en-IN"/>
          </a:p>
        </p:txBody>
      </p:sp>
      <p:sp>
        <p:nvSpPr>
          <p:cNvPr id="6" name="Footer Placeholder 5">
            <a:extLst>
              <a:ext uri="{FF2B5EF4-FFF2-40B4-BE49-F238E27FC236}">
                <a16:creationId xmlns:a16="http://schemas.microsoft.com/office/drawing/2014/main" id="{FF60DE79-6AB1-604D-027D-B3FB5F841E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23A7F3-AA99-0B10-3612-7C6F4AA1AAF5}"/>
              </a:ext>
            </a:extLst>
          </p:cNvPr>
          <p:cNvSpPr>
            <a:spLocks noGrp="1"/>
          </p:cNvSpPr>
          <p:nvPr>
            <p:ph type="sldNum" sz="quarter" idx="12"/>
          </p:nvPr>
        </p:nvSpPr>
        <p:spPr/>
        <p:txBody>
          <a:bodyPr/>
          <a:lstStyle/>
          <a:p>
            <a:fld id="{3F7B2FD7-A0EE-4582-92A3-FC5AD02BE373}" type="slidenum">
              <a:rPr lang="en-IN" smtClean="0"/>
              <a:t>‹#›</a:t>
            </a:fld>
            <a:endParaRPr lang="en-IN"/>
          </a:p>
        </p:txBody>
      </p:sp>
    </p:spTree>
    <p:extLst>
      <p:ext uri="{BB962C8B-B14F-4D97-AF65-F5344CB8AC3E}">
        <p14:creationId xmlns:p14="http://schemas.microsoft.com/office/powerpoint/2010/main" val="1849712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102E28-B9B0-CE81-61B0-837F6FC75C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B541CD-4E03-08C3-535F-4F20E46D21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44121A-D36F-C629-81B3-5714E20D09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C7472C-9730-4537-8C74-F6AAD1CCF2D5}" type="datetimeFigureOut">
              <a:rPr lang="en-IN" smtClean="0"/>
              <a:t>11-11-2024</a:t>
            </a:fld>
            <a:endParaRPr lang="en-IN"/>
          </a:p>
        </p:txBody>
      </p:sp>
      <p:sp>
        <p:nvSpPr>
          <p:cNvPr id="5" name="Footer Placeholder 4">
            <a:extLst>
              <a:ext uri="{FF2B5EF4-FFF2-40B4-BE49-F238E27FC236}">
                <a16:creationId xmlns:a16="http://schemas.microsoft.com/office/drawing/2014/main" id="{AD0116F6-2B58-0970-04D5-63945E3705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D69F8C9-33AC-C515-E28F-D50D8271EA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7B2FD7-A0EE-4582-92A3-FC5AD02BE373}" type="slidenum">
              <a:rPr lang="en-IN" smtClean="0"/>
              <a:t>‹#›</a:t>
            </a:fld>
            <a:endParaRPr lang="en-IN"/>
          </a:p>
        </p:txBody>
      </p:sp>
    </p:spTree>
    <p:extLst>
      <p:ext uri="{BB962C8B-B14F-4D97-AF65-F5344CB8AC3E}">
        <p14:creationId xmlns:p14="http://schemas.microsoft.com/office/powerpoint/2010/main" val="763463063"/>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ED57C-6678-0AC7-30C3-31C0FFB9A6EA}"/>
              </a:ext>
            </a:extLst>
          </p:cNvPr>
          <p:cNvSpPr>
            <a:spLocks noGrp="1"/>
          </p:cNvSpPr>
          <p:nvPr>
            <p:ph type="ctrTitle"/>
          </p:nvPr>
        </p:nvSpPr>
        <p:spPr>
          <a:xfrm>
            <a:off x="6485307" y="2759007"/>
            <a:ext cx="5447071" cy="2861187"/>
          </a:xfrm>
        </p:spPr>
        <p:txBody>
          <a:bodyPr>
            <a:normAutofit fontScale="90000"/>
          </a:bodyPr>
          <a:lstStyle/>
          <a:p>
            <a:br>
              <a:rPr lang="en-IN" dirty="0"/>
            </a:br>
            <a:br>
              <a:rPr lang="en-IN" dirty="0"/>
            </a:br>
            <a:br>
              <a:rPr lang="en-IN" dirty="0"/>
            </a:br>
            <a:br>
              <a:rPr lang="en-IN" dirty="0"/>
            </a:br>
            <a:br>
              <a:rPr lang="en-IN" dirty="0"/>
            </a:br>
            <a:br>
              <a:rPr lang="en-IN" dirty="0"/>
            </a:br>
            <a:br>
              <a:rPr lang="en-IN" dirty="0"/>
            </a:br>
            <a:r>
              <a:rPr lang="en-IN" sz="4000" b="1" dirty="0">
                <a:solidFill>
                  <a:srgbClr val="002060"/>
                </a:solidFill>
                <a:latin typeface="Times New Roman" panose="02020603050405020304" pitchFamily="18" charset="0"/>
                <a:cs typeface="Times New Roman" panose="02020603050405020304" pitchFamily="18" charset="0"/>
              </a:rPr>
              <a:t>PARKINSON’S DISEASE </a:t>
            </a:r>
            <a:br>
              <a:rPr lang="en-IN" sz="4000" b="1" dirty="0">
                <a:solidFill>
                  <a:srgbClr val="002060"/>
                </a:solidFill>
                <a:latin typeface="Times New Roman" panose="02020603050405020304" pitchFamily="18" charset="0"/>
                <a:cs typeface="Times New Roman" panose="02020603050405020304" pitchFamily="18" charset="0"/>
              </a:rPr>
            </a:br>
            <a:r>
              <a:rPr lang="en-IN" sz="4000" b="1" dirty="0">
                <a:solidFill>
                  <a:srgbClr val="002060"/>
                </a:solidFill>
                <a:latin typeface="Times New Roman" panose="02020603050405020304" pitchFamily="18" charset="0"/>
                <a:cs typeface="Times New Roman" panose="02020603050405020304" pitchFamily="18" charset="0"/>
              </a:rPr>
              <a:t>PREDICTION USING </a:t>
            </a:r>
            <a:br>
              <a:rPr lang="en-IN" sz="4000" b="1" dirty="0">
                <a:solidFill>
                  <a:srgbClr val="002060"/>
                </a:solidFill>
                <a:latin typeface="Times New Roman" panose="02020603050405020304" pitchFamily="18" charset="0"/>
                <a:cs typeface="Times New Roman" panose="02020603050405020304" pitchFamily="18" charset="0"/>
              </a:rPr>
            </a:br>
            <a:r>
              <a:rPr lang="en-IN" sz="4000" b="1" dirty="0">
                <a:solidFill>
                  <a:srgbClr val="002060"/>
                </a:solidFill>
                <a:latin typeface="Times New Roman" panose="02020603050405020304" pitchFamily="18" charset="0"/>
                <a:cs typeface="Times New Roman" panose="02020603050405020304" pitchFamily="18" charset="0"/>
              </a:rPr>
              <a:t>VOICE AND SPEECH</a:t>
            </a:r>
            <a:br>
              <a:rPr lang="en-IN" sz="4000" dirty="0">
                <a:solidFill>
                  <a:srgbClr val="CCFFCC"/>
                </a:solidFill>
              </a:rPr>
            </a:br>
            <a:endParaRPr lang="en-IN" sz="4000" dirty="0">
              <a:solidFill>
                <a:srgbClr val="CCFFCC"/>
              </a:solidFill>
            </a:endParaRPr>
          </a:p>
        </p:txBody>
      </p:sp>
      <p:sp>
        <p:nvSpPr>
          <p:cNvPr id="3" name="Subtitle 2">
            <a:extLst>
              <a:ext uri="{FF2B5EF4-FFF2-40B4-BE49-F238E27FC236}">
                <a16:creationId xmlns:a16="http://schemas.microsoft.com/office/drawing/2014/main" id="{25155174-F2B6-F40A-01CA-C3EBA7B02643}"/>
              </a:ext>
            </a:extLst>
          </p:cNvPr>
          <p:cNvSpPr>
            <a:spLocks noGrp="1"/>
          </p:cNvSpPr>
          <p:nvPr>
            <p:ph type="subTitle" idx="1"/>
          </p:nvPr>
        </p:nvSpPr>
        <p:spPr>
          <a:xfrm>
            <a:off x="7364360" y="501444"/>
            <a:ext cx="3303639" cy="1386350"/>
          </a:xfrm>
        </p:spPr>
        <p:txBody>
          <a:bodyPr>
            <a:normAutofit/>
          </a:bodyPr>
          <a:lstStyle/>
          <a:p>
            <a:r>
              <a:rPr lang="en-IN" sz="2800" b="1" dirty="0">
                <a:solidFill>
                  <a:srgbClr val="002060"/>
                </a:solidFill>
                <a:latin typeface="Arial Black" panose="020B0A04020102020204" pitchFamily="34" charset="0"/>
              </a:rPr>
              <a:t>MINI PROJECT</a:t>
            </a:r>
          </a:p>
        </p:txBody>
      </p:sp>
      <p:pic>
        <p:nvPicPr>
          <p:cNvPr id="5" name="Picture 4">
            <a:extLst>
              <a:ext uri="{FF2B5EF4-FFF2-40B4-BE49-F238E27FC236}">
                <a16:creationId xmlns:a16="http://schemas.microsoft.com/office/drawing/2014/main" id="{A8B15341-AA26-2A15-FFE8-9B467C1E181D}"/>
              </a:ext>
            </a:extLst>
          </p:cNvPr>
          <p:cNvPicPr>
            <a:picLocks noChangeAspect="1"/>
          </p:cNvPicPr>
          <p:nvPr/>
        </p:nvPicPr>
        <p:blipFill>
          <a:blip r:embed="rId2"/>
          <a:stretch>
            <a:fillRect/>
          </a:stretch>
        </p:blipFill>
        <p:spPr>
          <a:xfrm>
            <a:off x="0" y="0"/>
            <a:ext cx="5999882" cy="6858000"/>
          </a:xfrm>
          <a:prstGeom prst="rect">
            <a:avLst/>
          </a:prstGeom>
        </p:spPr>
      </p:pic>
      <p:sp>
        <p:nvSpPr>
          <p:cNvPr id="6" name="Rectangle: Top Corners One Rounded and One Snipped 5">
            <a:extLst>
              <a:ext uri="{FF2B5EF4-FFF2-40B4-BE49-F238E27FC236}">
                <a16:creationId xmlns:a16="http://schemas.microsoft.com/office/drawing/2014/main" id="{7333089D-0AD6-12ED-24C2-72368F49DFAF}"/>
              </a:ext>
            </a:extLst>
          </p:cNvPr>
          <p:cNvSpPr/>
          <p:nvPr/>
        </p:nvSpPr>
        <p:spPr>
          <a:xfrm>
            <a:off x="0" y="98323"/>
            <a:ext cx="5999882" cy="6759677"/>
          </a:xfrm>
          <a:prstGeom prst="snip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953455BC-8315-8C07-9EF0-DFA976536726}"/>
              </a:ext>
            </a:extLst>
          </p:cNvPr>
          <p:cNvPicPr>
            <a:picLocks noChangeAspect="1"/>
          </p:cNvPicPr>
          <p:nvPr/>
        </p:nvPicPr>
        <p:blipFill>
          <a:blip r:embed="rId3"/>
          <a:stretch>
            <a:fillRect/>
          </a:stretch>
        </p:blipFill>
        <p:spPr>
          <a:xfrm>
            <a:off x="0" y="0"/>
            <a:ext cx="6096000" cy="6858000"/>
          </a:xfrm>
          <a:prstGeom prst="rect">
            <a:avLst/>
          </a:prstGeom>
        </p:spPr>
      </p:pic>
    </p:spTree>
    <p:extLst>
      <p:ext uri="{BB962C8B-B14F-4D97-AF65-F5344CB8AC3E}">
        <p14:creationId xmlns:p14="http://schemas.microsoft.com/office/powerpoint/2010/main" val="1295106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2AB28C-347F-222C-1DBD-C4F00BD2188D}"/>
              </a:ext>
            </a:extLst>
          </p:cNvPr>
          <p:cNvPicPr>
            <a:picLocks noChangeAspect="1"/>
          </p:cNvPicPr>
          <p:nvPr/>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AEDBA5B2-53E7-D04B-FE7B-BA41CD8CCA9D}"/>
              </a:ext>
            </a:extLst>
          </p:cNvPr>
          <p:cNvPicPr>
            <a:picLocks noChangeAspect="1"/>
          </p:cNvPicPr>
          <p:nvPr/>
        </p:nvPicPr>
        <p:blipFill>
          <a:blip r:embed="rId3"/>
          <a:stretch>
            <a:fillRect/>
          </a:stretch>
        </p:blipFill>
        <p:spPr>
          <a:xfrm>
            <a:off x="2474275" y="654305"/>
            <a:ext cx="7096715" cy="6061278"/>
          </a:xfrm>
          <a:prstGeom prst="rect">
            <a:avLst/>
          </a:prstGeom>
        </p:spPr>
      </p:pic>
      <p:sp>
        <p:nvSpPr>
          <p:cNvPr id="7" name="TextBox 6">
            <a:extLst>
              <a:ext uri="{FF2B5EF4-FFF2-40B4-BE49-F238E27FC236}">
                <a16:creationId xmlns:a16="http://schemas.microsoft.com/office/drawing/2014/main" id="{78C7D103-A655-29C6-36A7-86EBA45B6115}"/>
              </a:ext>
            </a:extLst>
          </p:cNvPr>
          <p:cNvSpPr txBox="1"/>
          <p:nvPr/>
        </p:nvSpPr>
        <p:spPr>
          <a:xfrm>
            <a:off x="283221" y="131085"/>
            <a:ext cx="3333919" cy="523220"/>
          </a:xfrm>
          <a:prstGeom prst="rect">
            <a:avLst/>
          </a:prstGeom>
          <a:noFill/>
        </p:spPr>
        <p:txBody>
          <a:bodyPr wrap="square" rtlCol="0">
            <a:spAutoFit/>
          </a:bodyPr>
          <a:lstStyle/>
          <a:p>
            <a:r>
              <a:rPr lang="en-IN" sz="2800" dirty="0">
                <a:latin typeface="Arial Black" panose="020B0A04020102020204" pitchFamily="34" charset="0"/>
              </a:rPr>
              <a:t>FLOW CHART:</a:t>
            </a:r>
            <a:endParaRPr lang="en-IN" dirty="0"/>
          </a:p>
        </p:txBody>
      </p:sp>
    </p:spTree>
    <p:extLst>
      <p:ext uri="{BB962C8B-B14F-4D97-AF65-F5344CB8AC3E}">
        <p14:creationId xmlns:p14="http://schemas.microsoft.com/office/powerpoint/2010/main" val="3989242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CE3C97-94E7-7D48-7DAD-ADA2AD226AB2}"/>
              </a:ext>
            </a:extLst>
          </p:cNvPr>
          <p:cNvPicPr>
            <a:picLocks noChangeAspect="1"/>
          </p:cNvPicPr>
          <p:nvPr/>
        </p:nvPicPr>
        <p:blipFill>
          <a:blip r:embed="rId2"/>
          <a:stretch>
            <a:fillRect/>
          </a:stretch>
        </p:blipFill>
        <p:spPr>
          <a:xfrm>
            <a:off x="56644" y="-1"/>
            <a:ext cx="12135356" cy="6858001"/>
          </a:xfrm>
          <a:prstGeom prst="rect">
            <a:avLst/>
          </a:prstGeom>
        </p:spPr>
      </p:pic>
      <p:sp>
        <p:nvSpPr>
          <p:cNvPr id="2" name="TextBox 1">
            <a:extLst>
              <a:ext uri="{FF2B5EF4-FFF2-40B4-BE49-F238E27FC236}">
                <a16:creationId xmlns:a16="http://schemas.microsoft.com/office/drawing/2014/main" id="{C7BD74A7-4B21-B3E0-6BE5-EBCBB9AD978E}"/>
              </a:ext>
            </a:extLst>
          </p:cNvPr>
          <p:cNvSpPr txBox="1"/>
          <p:nvPr/>
        </p:nvSpPr>
        <p:spPr>
          <a:xfrm>
            <a:off x="202301" y="342215"/>
            <a:ext cx="11989699" cy="5663089"/>
          </a:xfrm>
          <a:prstGeom prst="rect">
            <a:avLst/>
          </a:prstGeom>
          <a:noFill/>
        </p:spPr>
        <p:txBody>
          <a:bodyPr wrap="square" rtlCol="0">
            <a:spAutoFit/>
          </a:bodyPr>
          <a:lstStyle/>
          <a:p>
            <a:r>
              <a:rPr lang="en-IN" sz="2800" b="1" dirty="0">
                <a:latin typeface="Arial Black" panose="020B0A04020102020204" pitchFamily="34" charset="0"/>
              </a:rPr>
              <a:t>METHODOLOGY:</a:t>
            </a:r>
          </a:p>
          <a:p>
            <a:endParaRPr lang="en-IN" sz="2800" b="1" dirty="0">
              <a:latin typeface="Arial Black" panose="020B0A04020102020204" pitchFamily="34" charset="0"/>
            </a:endParaRPr>
          </a:p>
          <a:p>
            <a:endParaRPr lang="en-US" dirty="0"/>
          </a:p>
          <a:p>
            <a:r>
              <a:rPr lang="en-US" sz="2400" dirty="0">
                <a:latin typeface="Times New Roman" panose="02020603050405020304" pitchFamily="18" charset="0"/>
                <a:cs typeface="Times New Roman" panose="02020603050405020304" pitchFamily="18" charset="0"/>
              </a:rPr>
              <a:t>The methodology begins with data collection, systematically gathering information from various sources, such as medical databases, patient surveys, and APIs, to create a comprehensive dataset for analysis. Following this, data preprocessing involves cleaning and formatting the raw data by removing duplicates, handling missing values, normalizing features, and creating relevant attributes specific to Parkinson's disease. Next, during model training, various algorithms are applied to the training dataset, enabling the machine learning model to learn patterns and relationships within the data for making predictions or classifications related to the disease. The process continues with model testing, where the trained model is evaluated using a separate test dataset to assess performance metrics like accuracy, precision, recall, and the model's ability to generalize to new data. Finally, a user interface (UI)is developed, combining visual elements with backend processes (e.g., using Flask), to facilitate user interaction, allowing for data input and output in a user-friendly manner.</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7076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1A64C-356C-0B08-DBB4-7918599BC8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A22C175-C580-0DA5-860C-4FF3ED65F8DB}"/>
              </a:ext>
            </a:extLst>
          </p:cNvPr>
          <p:cNvPicPr>
            <a:picLocks noChangeAspect="1"/>
          </p:cNvPicPr>
          <p:nvPr/>
        </p:nvPicPr>
        <p:blipFill>
          <a:blip r:embed="rId2"/>
          <a:stretch>
            <a:fillRect/>
          </a:stretch>
        </p:blipFill>
        <p:spPr>
          <a:xfrm>
            <a:off x="0" y="-462775"/>
            <a:ext cx="12192000" cy="7409265"/>
          </a:xfrm>
          <a:prstGeom prst="rect">
            <a:avLst/>
          </a:prstGeom>
        </p:spPr>
      </p:pic>
      <p:pic>
        <p:nvPicPr>
          <p:cNvPr id="8194" name="Picture 2" descr="Flowchart of the proposed PD detection procedure.">
            <a:extLst>
              <a:ext uri="{FF2B5EF4-FFF2-40B4-BE49-F238E27FC236}">
                <a16:creationId xmlns:a16="http://schemas.microsoft.com/office/drawing/2014/main" id="{0BDCA882-A3F9-2603-3B0E-E4FA21294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258" y="1211825"/>
            <a:ext cx="10667999" cy="5216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59D9C00-F2F2-2BF6-A99D-F70D6547E04E}"/>
              </a:ext>
            </a:extLst>
          </p:cNvPr>
          <p:cNvSpPr txBox="1"/>
          <p:nvPr/>
        </p:nvSpPr>
        <p:spPr>
          <a:xfrm>
            <a:off x="560438" y="429521"/>
            <a:ext cx="4493343" cy="523220"/>
          </a:xfrm>
          <a:prstGeom prst="rect">
            <a:avLst/>
          </a:prstGeom>
          <a:noFill/>
        </p:spPr>
        <p:txBody>
          <a:bodyPr wrap="square" rtlCol="0">
            <a:spAutoFit/>
          </a:bodyPr>
          <a:lstStyle/>
          <a:p>
            <a:r>
              <a:rPr lang="en-IN" sz="2800" dirty="0">
                <a:latin typeface="Arial Black" panose="020B0A04020102020204" pitchFamily="34" charset="0"/>
              </a:rPr>
              <a:t>USECASE DIAGRAM:</a:t>
            </a:r>
          </a:p>
        </p:txBody>
      </p:sp>
    </p:spTree>
    <p:extLst>
      <p:ext uri="{BB962C8B-B14F-4D97-AF65-F5344CB8AC3E}">
        <p14:creationId xmlns:p14="http://schemas.microsoft.com/office/powerpoint/2010/main" val="4147366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2B0FE-90DC-3BE2-3618-E538202F253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1F0F8C-4009-ED0A-4C87-784ADB6E5861}"/>
              </a:ext>
            </a:extLst>
          </p:cNvPr>
          <p:cNvPicPr>
            <a:picLocks noChangeAspect="1"/>
          </p:cNvPicPr>
          <p:nvPr/>
        </p:nvPicPr>
        <p:blipFill>
          <a:blip r:embed="rId2"/>
          <a:stretch>
            <a:fillRect/>
          </a:stretch>
        </p:blipFill>
        <p:spPr>
          <a:xfrm>
            <a:off x="0" y="0"/>
            <a:ext cx="12192000" cy="6946490"/>
          </a:xfrm>
          <a:prstGeom prst="rect">
            <a:avLst/>
          </a:prstGeom>
        </p:spPr>
      </p:pic>
      <p:pic>
        <p:nvPicPr>
          <p:cNvPr id="4" name="Picture 3">
            <a:extLst>
              <a:ext uri="{FF2B5EF4-FFF2-40B4-BE49-F238E27FC236}">
                <a16:creationId xmlns:a16="http://schemas.microsoft.com/office/drawing/2014/main" id="{AEC108CB-9FE7-6D43-F27F-C6F4F6B7CC2F}"/>
              </a:ext>
            </a:extLst>
          </p:cNvPr>
          <p:cNvPicPr>
            <a:picLocks noChangeAspect="1"/>
          </p:cNvPicPr>
          <p:nvPr/>
        </p:nvPicPr>
        <p:blipFill>
          <a:blip r:embed="rId3"/>
          <a:stretch>
            <a:fillRect/>
          </a:stretch>
        </p:blipFill>
        <p:spPr>
          <a:xfrm>
            <a:off x="1828800" y="1329082"/>
            <a:ext cx="9163665" cy="4619434"/>
          </a:xfrm>
          <a:prstGeom prst="rect">
            <a:avLst/>
          </a:prstGeom>
        </p:spPr>
      </p:pic>
      <p:sp>
        <p:nvSpPr>
          <p:cNvPr id="5" name="TextBox 4">
            <a:extLst>
              <a:ext uri="{FF2B5EF4-FFF2-40B4-BE49-F238E27FC236}">
                <a16:creationId xmlns:a16="http://schemas.microsoft.com/office/drawing/2014/main" id="{56829CF5-6D0E-3F39-C1E3-E67E2B26AD22}"/>
              </a:ext>
            </a:extLst>
          </p:cNvPr>
          <p:cNvSpPr txBox="1"/>
          <p:nvPr/>
        </p:nvSpPr>
        <p:spPr>
          <a:xfrm>
            <a:off x="270386" y="331108"/>
            <a:ext cx="5304503" cy="523220"/>
          </a:xfrm>
          <a:prstGeom prst="rect">
            <a:avLst/>
          </a:prstGeom>
          <a:noFill/>
        </p:spPr>
        <p:txBody>
          <a:bodyPr wrap="square" rtlCol="0">
            <a:spAutoFit/>
          </a:bodyPr>
          <a:lstStyle/>
          <a:p>
            <a:r>
              <a:rPr lang="en-IN" sz="2800" dirty="0">
                <a:latin typeface="Arial Black" panose="020B0A04020102020204" pitchFamily="34" charset="0"/>
              </a:rPr>
              <a:t>SEQUENCE DIAGRAM:</a:t>
            </a:r>
          </a:p>
        </p:txBody>
      </p:sp>
    </p:spTree>
    <p:extLst>
      <p:ext uri="{BB962C8B-B14F-4D97-AF65-F5344CB8AC3E}">
        <p14:creationId xmlns:p14="http://schemas.microsoft.com/office/powerpoint/2010/main" val="2915980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533577-4445-F360-F665-E637DE2FBA5C}"/>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649934D2-AF08-8400-314D-86C514E494A1}"/>
              </a:ext>
            </a:extLst>
          </p:cNvPr>
          <p:cNvSpPr txBox="1"/>
          <p:nvPr/>
        </p:nvSpPr>
        <p:spPr>
          <a:xfrm>
            <a:off x="78655" y="383456"/>
            <a:ext cx="11012132" cy="5232202"/>
          </a:xfrm>
          <a:prstGeom prst="rect">
            <a:avLst/>
          </a:prstGeom>
          <a:noFill/>
        </p:spPr>
        <p:txBody>
          <a:bodyPr wrap="square" rtlCol="0">
            <a:spAutoFit/>
          </a:bodyPr>
          <a:lstStyle/>
          <a:p>
            <a:pPr algn="just"/>
            <a:r>
              <a:rPr lang="en-IN" sz="2800" dirty="0">
                <a:latin typeface="Arial Black" panose="020B0A04020102020204" pitchFamily="34" charset="0"/>
              </a:rPr>
              <a:t>ADVANTAGES:</a:t>
            </a:r>
          </a:p>
          <a:p>
            <a:pPr algn="just"/>
            <a:endParaRPr lang="en-IN" dirty="0"/>
          </a:p>
          <a:p>
            <a:pPr marL="342900" indent="-3429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Early Detection</a:t>
            </a:r>
            <a:r>
              <a:rPr lang="en-US" sz="2400" dirty="0">
                <a:latin typeface="Times New Roman" panose="02020603050405020304" pitchFamily="18" charset="0"/>
                <a:cs typeface="Times New Roman" panose="02020603050405020304" pitchFamily="18" charset="0"/>
              </a:rPr>
              <a:t>: Changes in voice and speech can occur before motor symptoms, allowing for earlier diagnosis and intervention.</a:t>
            </a:r>
          </a:p>
          <a:p>
            <a:pPr marL="342900" indent="-342900" algn="just">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Non-invasive and Accessible</a:t>
            </a:r>
            <a:r>
              <a:rPr lang="en-US" sz="2400" dirty="0">
                <a:latin typeface="Times New Roman" panose="02020603050405020304" pitchFamily="18" charset="0"/>
                <a:cs typeface="Times New Roman" panose="02020603050405020304" pitchFamily="18" charset="0"/>
              </a:rPr>
              <a:t>: Voice analysis is a non-invasive method that can be easily conducted, making it accessible for patients with mobility issues.</a:t>
            </a:r>
          </a:p>
          <a:p>
            <a:pPr marL="342900" indent="-342900" algn="just">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Continuous Monitoring</a:t>
            </a:r>
            <a:r>
              <a:rPr lang="en-US" sz="2400" dirty="0">
                <a:latin typeface="Times New Roman" panose="02020603050405020304" pitchFamily="18" charset="0"/>
                <a:cs typeface="Times New Roman" panose="02020603050405020304" pitchFamily="18" charset="0"/>
              </a:rPr>
              <a:t>: Regular voice recordings enable ongoing assessment of disease progression, facilitating timely treatment adjustments.</a:t>
            </a:r>
          </a:p>
          <a:p>
            <a:pPr marL="342900" indent="-342900" algn="just">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Cost-effective</a:t>
            </a:r>
            <a:r>
              <a:rPr lang="en-US" sz="2400" dirty="0">
                <a:latin typeface="Times New Roman" panose="02020603050405020304" pitchFamily="18" charset="0"/>
                <a:cs typeface="Times New Roman" panose="02020603050405020304" pitchFamily="18" charset="0"/>
              </a:rPr>
              <a:t>: This approach can reduce the need for more expensive diagnostic tests, lowering overall healthcare costs.</a:t>
            </a:r>
            <a:endParaRPr lang="en-IN" sz="2400" dirty="0">
              <a:latin typeface="Times New Roman" panose="02020603050405020304" pitchFamily="18" charset="0"/>
              <a:cs typeface="Times New Roman" panose="02020603050405020304" pitchFamily="18" charset="0"/>
            </a:endParaRPr>
          </a:p>
          <a:p>
            <a:pPr algn="just"/>
            <a:endParaRPr lang="en-IN" sz="2400" dirty="0"/>
          </a:p>
        </p:txBody>
      </p:sp>
      <p:sp>
        <p:nvSpPr>
          <p:cNvPr id="5" name="Rectangle 1">
            <a:extLst>
              <a:ext uri="{FF2B5EF4-FFF2-40B4-BE49-F238E27FC236}">
                <a16:creationId xmlns:a16="http://schemas.microsoft.com/office/drawing/2014/main" id="{25F19E2D-F65B-9B5B-E362-C0678CF82F8F}"/>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94745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8AB72-28F4-EF7A-4419-E66135CC04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409E6D1-F74B-2DC4-260D-B22B98BF4D3D}"/>
              </a:ext>
            </a:extLst>
          </p:cNvPr>
          <p:cNvPicPr>
            <a:picLocks noChangeAspect="1"/>
          </p:cNvPicPr>
          <p:nvPr/>
        </p:nvPicPr>
        <p:blipFill>
          <a:blip r:embed="rId2"/>
          <a:stretch>
            <a:fillRect/>
          </a:stretch>
        </p:blipFill>
        <p:spPr>
          <a:xfrm>
            <a:off x="0" y="-44245"/>
            <a:ext cx="12192000" cy="6946490"/>
          </a:xfrm>
          <a:prstGeom prst="rect">
            <a:avLst/>
          </a:prstGeom>
        </p:spPr>
      </p:pic>
      <p:sp>
        <p:nvSpPr>
          <p:cNvPr id="2" name="TextBox 1">
            <a:extLst>
              <a:ext uri="{FF2B5EF4-FFF2-40B4-BE49-F238E27FC236}">
                <a16:creationId xmlns:a16="http://schemas.microsoft.com/office/drawing/2014/main" id="{B258059C-F95D-8050-57EF-2BFA9EFE738A}"/>
              </a:ext>
            </a:extLst>
          </p:cNvPr>
          <p:cNvSpPr txBox="1"/>
          <p:nvPr/>
        </p:nvSpPr>
        <p:spPr>
          <a:xfrm>
            <a:off x="0" y="-44245"/>
            <a:ext cx="12015019" cy="6278642"/>
          </a:xfrm>
          <a:prstGeom prst="rect">
            <a:avLst/>
          </a:prstGeom>
          <a:noFill/>
        </p:spPr>
        <p:txBody>
          <a:bodyPr wrap="square" rtlCol="0">
            <a:spAutoFit/>
          </a:bodyPr>
          <a:lstStyle/>
          <a:p>
            <a:r>
              <a:rPr lang="en-IN" sz="2400" dirty="0">
                <a:latin typeface="Arial Black" panose="020B0A04020102020204" pitchFamily="34" charset="0"/>
              </a:rPr>
              <a:t>DISADVANTAGES:</a:t>
            </a:r>
          </a:p>
          <a:p>
            <a:endParaRPr lang="en-IN" dirty="0"/>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Variability in Speech</a:t>
            </a:r>
            <a:r>
              <a:rPr lang="en-US" sz="2400" dirty="0">
                <a:latin typeface="Times New Roman" panose="02020603050405020304" pitchFamily="18" charset="0"/>
                <a:cs typeface="Times New Roman" panose="02020603050405020304" pitchFamily="18" charset="0"/>
              </a:rPr>
              <a:t>: Individual differences in voice and speech patterns can make it challenging to establish standardized benchmarks for diagnosis.</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Influence of External Factors</a:t>
            </a:r>
            <a:r>
              <a:rPr lang="en-US" sz="2400" dirty="0">
                <a:latin typeface="Times New Roman" panose="02020603050405020304" pitchFamily="18" charset="0"/>
                <a:cs typeface="Times New Roman" panose="02020603050405020304" pitchFamily="18" charset="0"/>
              </a:rPr>
              <a:t>: Factors such as anxiety, fatigue, or environmental noise can affect speech quality, potentially leading to inaccurate assessments.</a:t>
            </a: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Limited Scope</a:t>
            </a:r>
            <a:r>
              <a:rPr lang="en-US" sz="2400" dirty="0">
                <a:latin typeface="Times New Roman" panose="02020603050405020304" pitchFamily="18" charset="0"/>
                <a:cs typeface="Times New Roman" panose="02020603050405020304" pitchFamily="18" charset="0"/>
              </a:rPr>
              <a:t>: While voice analysis can identify specific symptoms, it may not capture all aspects of Parkinson's disease, such as non-motor symptoms or cognitive changes.</a:t>
            </a: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Technological Dependence</a:t>
            </a:r>
            <a:r>
              <a:rPr lang="en-US" sz="2400" dirty="0">
                <a:latin typeface="Times New Roman" panose="02020603050405020304" pitchFamily="18" charset="0"/>
                <a:cs typeface="Times New Roman" panose="02020603050405020304" pitchFamily="18" charset="0"/>
              </a:rPr>
              <a:t>: Effective implementation relies on advanced technology and algorithms, which may not be widely available or accessible in all healthcare settings.</a:t>
            </a: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Potential for False Positives/Negatives</a:t>
            </a:r>
            <a:r>
              <a:rPr lang="en-US" sz="2400" dirty="0">
                <a:latin typeface="Times New Roman" panose="02020603050405020304" pitchFamily="18" charset="0"/>
                <a:cs typeface="Times New Roman" panose="02020603050405020304" pitchFamily="18" charset="0"/>
              </a:rPr>
              <a:t>: There is a risk of misinterpretation of voice data, leading to false positives or negatives in diagnosis, which can affect patient care and treatment decisions</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898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9C4EA1-3B22-01F3-807A-9A6A01BB86F4}"/>
              </a:ext>
            </a:extLst>
          </p:cNvPr>
          <p:cNvPicPr>
            <a:picLocks noChangeAspect="1"/>
          </p:cNvPicPr>
          <p:nvPr/>
        </p:nvPicPr>
        <p:blipFill>
          <a:blip r:embed="rId2"/>
          <a:stretch>
            <a:fillRect/>
          </a:stretch>
        </p:blipFill>
        <p:spPr>
          <a:xfrm>
            <a:off x="0" y="0"/>
            <a:ext cx="12192000" cy="6754761"/>
          </a:xfrm>
          <a:prstGeom prst="rect">
            <a:avLst/>
          </a:prstGeom>
        </p:spPr>
      </p:pic>
      <p:sp>
        <p:nvSpPr>
          <p:cNvPr id="4" name="TextBox 3">
            <a:extLst>
              <a:ext uri="{FF2B5EF4-FFF2-40B4-BE49-F238E27FC236}">
                <a16:creationId xmlns:a16="http://schemas.microsoft.com/office/drawing/2014/main" id="{7A0E7269-7966-912E-506C-A1F8771E6EBB}"/>
              </a:ext>
            </a:extLst>
          </p:cNvPr>
          <p:cNvSpPr txBox="1"/>
          <p:nvPr/>
        </p:nvSpPr>
        <p:spPr>
          <a:xfrm>
            <a:off x="634181" y="432620"/>
            <a:ext cx="5004619" cy="830997"/>
          </a:xfrm>
          <a:prstGeom prst="rect">
            <a:avLst/>
          </a:prstGeom>
          <a:noFill/>
        </p:spPr>
        <p:txBody>
          <a:bodyPr wrap="square" rtlCol="0">
            <a:spAutoFit/>
          </a:bodyPr>
          <a:lstStyle/>
          <a:p>
            <a:r>
              <a:rPr lang="en-IN" sz="2400" b="1" dirty="0">
                <a:latin typeface="Arial Black" panose="020B0A04020102020204" pitchFamily="34" charset="0"/>
              </a:rPr>
              <a:t>PREDICTION PAGE:</a:t>
            </a:r>
          </a:p>
          <a:p>
            <a:endParaRPr lang="en-IN" sz="2400" b="1" dirty="0">
              <a:latin typeface="Arial Black" panose="020B0A04020102020204" pitchFamily="34" charset="0"/>
            </a:endParaRPr>
          </a:p>
        </p:txBody>
      </p:sp>
      <p:pic>
        <p:nvPicPr>
          <p:cNvPr id="6" name="Picture 5">
            <a:extLst>
              <a:ext uri="{FF2B5EF4-FFF2-40B4-BE49-F238E27FC236}">
                <a16:creationId xmlns:a16="http://schemas.microsoft.com/office/drawing/2014/main" id="{87D526FD-8B8E-A4F6-E774-26D32BED0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071" y="1995947"/>
            <a:ext cx="10304206" cy="4283585"/>
          </a:xfrm>
          <a:prstGeom prst="rect">
            <a:avLst/>
          </a:prstGeom>
        </p:spPr>
      </p:pic>
    </p:spTree>
    <p:extLst>
      <p:ext uri="{BB962C8B-B14F-4D97-AF65-F5344CB8AC3E}">
        <p14:creationId xmlns:p14="http://schemas.microsoft.com/office/powerpoint/2010/main" val="730401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9C4EA1-3B22-01F3-807A-9A6A01BB86F4}"/>
              </a:ext>
            </a:extLst>
          </p:cNvPr>
          <p:cNvPicPr>
            <a:picLocks noChangeAspect="1"/>
          </p:cNvPicPr>
          <p:nvPr/>
        </p:nvPicPr>
        <p:blipFill>
          <a:blip r:embed="rId2"/>
          <a:stretch>
            <a:fillRect/>
          </a:stretch>
        </p:blipFill>
        <p:spPr>
          <a:xfrm>
            <a:off x="0" y="0"/>
            <a:ext cx="12192000" cy="6754761"/>
          </a:xfrm>
          <a:prstGeom prst="rect">
            <a:avLst/>
          </a:prstGeom>
        </p:spPr>
      </p:pic>
      <p:sp>
        <p:nvSpPr>
          <p:cNvPr id="4" name="TextBox 3">
            <a:extLst>
              <a:ext uri="{FF2B5EF4-FFF2-40B4-BE49-F238E27FC236}">
                <a16:creationId xmlns:a16="http://schemas.microsoft.com/office/drawing/2014/main" id="{0515798F-1A6B-6CD4-D770-52624E768EFD}"/>
              </a:ext>
            </a:extLst>
          </p:cNvPr>
          <p:cNvSpPr txBox="1"/>
          <p:nvPr/>
        </p:nvSpPr>
        <p:spPr>
          <a:xfrm>
            <a:off x="1" y="103240"/>
            <a:ext cx="5653548" cy="738664"/>
          </a:xfrm>
          <a:prstGeom prst="rect">
            <a:avLst/>
          </a:prstGeom>
          <a:noFill/>
        </p:spPr>
        <p:txBody>
          <a:bodyPr wrap="square" rtlCol="0">
            <a:spAutoFit/>
          </a:bodyPr>
          <a:lstStyle/>
          <a:p>
            <a:r>
              <a:rPr lang="en-IN" sz="2400" b="1" dirty="0">
                <a:latin typeface="Arial Black" panose="020B0A04020102020204" pitchFamily="34" charset="0"/>
              </a:rPr>
              <a:t>PREDICTION RESULT</a:t>
            </a:r>
            <a:r>
              <a:rPr lang="en-IN" dirty="0"/>
              <a:t>:</a:t>
            </a:r>
          </a:p>
          <a:p>
            <a:endParaRPr lang="en-IN" dirty="0"/>
          </a:p>
        </p:txBody>
      </p:sp>
      <p:pic>
        <p:nvPicPr>
          <p:cNvPr id="6" name="Picture 5">
            <a:extLst>
              <a:ext uri="{FF2B5EF4-FFF2-40B4-BE49-F238E27FC236}">
                <a16:creationId xmlns:a16="http://schemas.microsoft.com/office/drawing/2014/main" id="{13D90E53-92A6-216F-E8E4-F09C8EB1B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9535"/>
            <a:ext cx="6096000" cy="5240594"/>
          </a:xfrm>
          <a:prstGeom prst="rect">
            <a:avLst/>
          </a:prstGeom>
        </p:spPr>
      </p:pic>
      <p:pic>
        <p:nvPicPr>
          <p:cNvPr id="8" name="Picture 7">
            <a:extLst>
              <a:ext uri="{FF2B5EF4-FFF2-40B4-BE49-F238E27FC236}">
                <a16:creationId xmlns:a16="http://schemas.microsoft.com/office/drawing/2014/main" id="{838AB39C-E95D-2DFC-E200-641B6CD20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3818" y="1199534"/>
            <a:ext cx="5968181" cy="5240595"/>
          </a:xfrm>
          <a:prstGeom prst="rect">
            <a:avLst/>
          </a:prstGeom>
        </p:spPr>
      </p:pic>
    </p:spTree>
    <p:extLst>
      <p:ext uri="{BB962C8B-B14F-4D97-AF65-F5344CB8AC3E}">
        <p14:creationId xmlns:p14="http://schemas.microsoft.com/office/powerpoint/2010/main" val="3287284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681EA-30D3-BC1A-764C-13DB19E07C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67A8FED-986D-FB56-3A29-A98B8E3091E0}"/>
              </a:ext>
            </a:extLst>
          </p:cNvPr>
          <p:cNvPicPr>
            <a:picLocks noChangeAspect="1"/>
          </p:cNvPicPr>
          <p:nvPr/>
        </p:nvPicPr>
        <p:blipFill>
          <a:blip r:embed="rId2"/>
          <a:stretch>
            <a:fillRect/>
          </a:stretch>
        </p:blipFill>
        <p:spPr>
          <a:xfrm>
            <a:off x="0" y="0"/>
            <a:ext cx="12192000" cy="6946490"/>
          </a:xfrm>
          <a:prstGeom prst="rect">
            <a:avLst/>
          </a:prstGeom>
        </p:spPr>
      </p:pic>
      <p:sp>
        <p:nvSpPr>
          <p:cNvPr id="4" name="TextBox 3">
            <a:extLst>
              <a:ext uri="{FF2B5EF4-FFF2-40B4-BE49-F238E27FC236}">
                <a16:creationId xmlns:a16="http://schemas.microsoft.com/office/drawing/2014/main" id="{14E3E114-CB0C-8613-561D-49287CFB85FD}"/>
              </a:ext>
            </a:extLst>
          </p:cNvPr>
          <p:cNvSpPr txBox="1"/>
          <p:nvPr/>
        </p:nvSpPr>
        <p:spPr>
          <a:xfrm>
            <a:off x="68826" y="98324"/>
            <a:ext cx="12015019" cy="5940088"/>
          </a:xfrm>
          <a:prstGeom prst="rect">
            <a:avLst/>
          </a:prstGeom>
          <a:noFill/>
        </p:spPr>
        <p:txBody>
          <a:bodyPr wrap="square" rtlCol="0">
            <a:spAutoFit/>
          </a:bodyPr>
          <a:lstStyle/>
          <a:p>
            <a:endParaRPr lang="en-IN" sz="2800" dirty="0">
              <a:latin typeface="Arial Black" panose="020B0A04020102020204" pitchFamily="34" charset="0"/>
            </a:endParaRPr>
          </a:p>
          <a:p>
            <a:r>
              <a:rPr lang="en-IN" sz="2800" dirty="0">
                <a:latin typeface="Arial Black" panose="020B0A04020102020204" pitchFamily="34" charset="0"/>
              </a:rPr>
              <a:t>FUTURE ENCHANCEMENT:</a:t>
            </a:r>
          </a:p>
          <a:p>
            <a:endParaRPr lang="en-IN" dirty="0"/>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Advanced AI Algorithms</a:t>
            </a:r>
            <a:r>
              <a:rPr lang="en-US" sz="2400" dirty="0">
                <a:latin typeface="Times New Roman" panose="02020603050405020304" pitchFamily="18" charset="0"/>
                <a:cs typeface="Times New Roman" panose="02020603050405020304" pitchFamily="18" charset="0"/>
              </a:rPr>
              <a:t>: Developing more sophisticated machine learning models to improve the accuracy of speech pattern analysis.</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Integration with Wearable Technology</a:t>
            </a:r>
            <a:r>
              <a:rPr lang="en-US" sz="2400" dirty="0">
                <a:latin typeface="Times New Roman" panose="02020603050405020304" pitchFamily="18" charset="0"/>
                <a:cs typeface="Times New Roman" panose="02020603050405020304" pitchFamily="18" charset="0"/>
              </a:rPr>
              <a:t>: Combining voice analysis with wearables to monitor additional physiological signals for a comprehensive assessment.</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Personalized Baselines</a:t>
            </a:r>
            <a:r>
              <a:rPr lang="en-US" sz="2400" dirty="0">
                <a:latin typeface="Times New Roman" panose="02020603050405020304" pitchFamily="18" charset="0"/>
                <a:cs typeface="Times New Roman" panose="02020603050405020304" pitchFamily="18" charset="0"/>
              </a:rPr>
              <a:t>: Establishing individualized baseline measurements to enhance diagnostic precision and account for natural speech variability.</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User-friendly Applications</a:t>
            </a:r>
            <a:r>
              <a:rPr lang="en-US" sz="2400" dirty="0">
                <a:latin typeface="Times New Roman" panose="02020603050405020304" pitchFamily="18" charset="0"/>
                <a:cs typeface="Times New Roman" panose="02020603050405020304" pitchFamily="18" charset="0"/>
              </a:rPr>
              <a:t>: Creating mobile or web apps for easy patient engagement in recording and analyzing their voice regularly.</a:t>
            </a:r>
          </a:p>
          <a:p>
            <a:endParaRPr lang="en-US"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83629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9C4EA1-3B22-01F3-807A-9A6A01BB86F4}"/>
              </a:ext>
            </a:extLst>
          </p:cNvPr>
          <p:cNvPicPr>
            <a:picLocks noChangeAspect="1"/>
          </p:cNvPicPr>
          <p:nvPr/>
        </p:nvPicPr>
        <p:blipFill>
          <a:blip r:embed="rId2"/>
          <a:stretch>
            <a:fillRect/>
          </a:stretch>
        </p:blipFill>
        <p:spPr>
          <a:xfrm>
            <a:off x="0" y="0"/>
            <a:ext cx="12192000" cy="6754761"/>
          </a:xfrm>
          <a:prstGeom prst="rect">
            <a:avLst/>
          </a:prstGeom>
        </p:spPr>
      </p:pic>
      <p:pic>
        <p:nvPicPr>
          <p:cNvPr id="4" name="Picture 3">
            <a:extLst>
              <a:ext uri="{FF2B5EF4-FFF2-40B4-BE49-F238E27FC236}">
                <a16:creationId xmlns:a16="http://schemas.microsoft.com/office/drawing/2014/main" id="{9F8B8488-9728-1223-44C2-214C276A7317}"/>
              </a:ext>
            </a:extLst>
          </p:cNvPr>
          <p:cNvPicPr>
            <a:picLocks noChangeAspect="1"/>
          </p:cNvPicPr>
          <p:nvPr/>
        </p:nvPicPr>
        <p:blipFill>
          <a:blip r:embed="rId3"/>
          <a:stretch>
            <a:fillRect/>
          </a:stretch>
        </p:blipFill>
        <p:spPr>
          <a:xfrm>
            <a:off x="65613" y="103238"/>
            <a:ext cx="11903369" cy="6754761"/>
          </a:xfrm>
          <a:prstGeom prst="rect">
            <a:avLst/>
          </a:prstGeom>
        </p:spPr>
      </p:pic>
    </p:spTree>
    <p:extLst>
      <p:ext uri="{BB962C8B-B14F-4D97-AF65-F5344CB8AC3E}">
        <p14:creationId xmlns:p14="http://schemas.microsoft.com/office/powerpoint/2010/main" val="2354423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F7A7EA-49BF-D4EE-B65D-85446447CA43}"/>
              </a:ext>
            </a:extLst>
          </p:cNvPr>
          <p:cNvPicPr>
            <a:picLocks noChangeAspect="1"/>
          </p:cNvPicPr>
          <p:nvPr/>
        </p:nvPicPr>
        <p:blipFill>
          <a:blip r:embed="rId2"/>
          <a:stretch>
            <a:fillRect/>
          </a:stretch>
        </p:blipFill>
        <p:spPr>
          <a:xfrm>
            <a:off x="1" y="-10731"/>
            <a:ext cx="12192000" cy="68687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566A23E4-103D-E611-BAC2-7365AABF4636}"/>
              </a:ext>
            </a:extLst>
          </p:cNvPr>
          <p:cNvSpPr txBox="1"/>
          <p:nvPr/>
        </p:nvSpPr>
        <p:spPr>
          <a:xfrm>
            <a:off x="580103" y="874454"/>
            <a:ext cx="10353368" cy="5109091"/>
          </a:xfrm>
          <a:prstGeom prst="rect">
            <a:avLst/>
          </a:prstGeom>
          <a:noFill/>
        </p:spPr>
        <p:txBody>
          <a:bodyPr wrap="square" rtlCol="0">
            <a:spAutoFit/>
          </a:bodyPr>
          <a:lstStyle/>
          <a:p>
            <a:pPr algn="ctr"/>
            <a:r>
              <a:rPr lang="en-IN" sz="2800" b="1" dirty="0"/>
              <a:t> BATCH D12</a:t>
            </a:r>
          </a:p>
          <a:p>
            <a:pPr algn="ctr"/>
            <a:endParaRPr lang="en-IN" sz="2800" dirty="0"/>
          </a:p>
          <a:p>
            <a:pPr algn="ctr"/>
            <a:endParaRPr lang="en-IN" dirty="0"/>
          </a:p>
          <a:p>
            <a:pPr algn="ctr"/>
            <a:r>
              <a:rPr lang="en-IN" sz="2800" b="1" dirty="0"/>
              <a:t>PRESENTED BY:</a:t>
            </a:r>
          </a:p>
          <a:p>
            <a:pPr algn="ctr"/>
            <a:r>
              <a:rPr lang="en-IN" sz="2800" dirty="0"/>
              <a:t> 211422104530-VARSHINI S</a:t>
            </a:r>
          </a:p>
          <a:p>
            <a:pPr algn="ctr"/>
            <a:r>
              <a:rPr lang="en-IN" sz="2800" dirty="0"/>
              <a:t>211422104538-VETRISELVI D</a:t>
            </a:r>
          </a:p>
          <a:p>
            <a:pPr algn="ctr"/>
            <a:endParaRPr lang="en-IN" sz="2800" dirty="0"/>
          </a:p>
          <a:p>
            <a:pPr algn="ctr"/>
            <a:endParaRPr lang="en-IN" sz="2800" dirty="0"/>
          </a:p>
          <a:p>
            <a:pPr algn="ctr"/>
            <a:r>
              <a:rPr lang="en-IN" sz="2800" b="1" dirty="0"/>
              <a:t>PROJECT CO-ORDINATOR</a:t>
            </a:r>
            <a:r>
              <a:rPr lang="en-IN" sz="2800" dirty="0"/>
              <a:t>:MS ABIRAMI</a:t>
            </a:r>
          </a:p>
          <a:p>
            <a:pPr algn="ctr"/>
            <a:endParaRPr lang="en-IN" sz="2800" dirty="0"/>
          </a:p>
          <a:p>
            <a:pPr algn="ctr"/>
            <a:endParaRPr lang="en-IN" sz="2800" dirty="0"/>
          </a:p>
          <a:p>
            <a:pPr algn="ctr"/>
            <a:r>
              <a:rPr lang="en-IN" sz="2800" b="1" dirty="0"/>
              <a:t>DOMAIN:</a:t>
            </a:r>
            <a:r>
              <a:rPr lang="en-IN" sz="2800" dirty="0"/>
              <a:t>MACHINE LEARNING</a:t>
            </a:r>
          </a:p>
        </p:txBody>
      </p:sp>
    </p:spTree>
    <p:extLst>
      <p:ext uri="{BB962C8B-B14F-4D97-AF65-F5344CB8AC3E}">
        <p14:creationId xmlns:p14="http://schemas.microsoft.com/office/powerpoint/2010/main" val="3868261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54F091-A92E-8463-F62C-8458DB9FA350}"/>
              </a:ext>
            </a:extLst>
          </p:cNvPr>
          <p:cNvPicPr>
            <a:picLocks noChangeAspect="1"/>
          </p:cNvPicPr>
          <p:nvPr/>
        </p:nvPicPr>
        <p:blipFill>
          <a:blip r:embed="rId2"/>
          <a:stretch>
            <a:fillRect/>
          </a:stretch>
        </p:blipFill>
        <p:spPr>
          <a:xfrm>
            <a:off x="0" y="0"/>
            <a:ext cx="12192000" cy="6946490"/>
          </a:xfrm>
          <a:prstGeom prst="rect">
            <a:avLst/>
          </a:prstGeom>
        </p:spPr>
      </p:pic>
      <p:sp>
        <p:nvSpPr>
          <p:cNvPr id="6" name="TextBox 5">
            <a:extLst>
              <a:ext uri="{FF2B5EF4-FFF2-40B4-BE49-F238E27FC236}">
                <a16:creationId xmlns:a16="http://schemas.microsoft.com/office/drawing/2014/main" id="{35BC5788-47C5-3FA6-D81E-144F6296A7CB}"/>
              </a:ext>
            </a:extLst>
          </p:cNvPr>
          <p:cNvSpPr txBox="1"/>
          <p:nvPr/>
        </p:nvSpPr>
        <p:spPr>
          <a:xfrm>
            <a:off x="2595716" y="1995948"/>
            <a:ext cx="5201265" cy="923330"/>
          </a:xfrm>
          <a:prstGeom prst="rect">
            <a:avLst/>
          </a:prstGeom>
          <a:noFill/>
        </p:spPr>
        <p:txBody>
          <a:bodyPr wrap="square" rtlCol="0">
            <a:spAutoFit/>
          </a:bodyPr>
          <a:lstStyle/>
          <a:p>
            <a:r>
              <a:rPr lang="en-IN" sz="5400" dirty="0">
                <a:latin typeface="Arial Black" panose="020B0A04020102020204" pitchFamily="34" charset="0"/>
              </a:rPr>
              <a:t>THANK  YOU</a:t>
            </a:r>
          </a:p>
        </p:txBody>
      </p:sp>
    </p:spTree>
    <p:extLst>
      <p:ext uri="{BB962C8B-B14F-4D97-AF65-F5344CB8AC3E}">
        <p14:creationId xmlns:p14="http://schemas.microsoft.com/office/powerpoint/2010/main" val="1565018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512CC8-7223-A8FF-92BD-A1FA64A6E02C}"/>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5BE2C779-89BA-7C17-6CAB-4F25175D8939}"/>
              </a:ext>
            </a:extLst>
          </p:cNvPr>
          <p:cNvSpPr txBox="1"/>
          <p:nvPr/>
        </p:nvSpPr>
        <p:spPr>
          <a:xfrm>
            <a:off x="101600" y="254000"/>
            <a:ext cx="11901347" cy="5262979"/>
          </a:xfrm>
          <a:prstGeom prst="rect">
            <a:avLst/>
          </a:prstGeom>
          <a:noFill/>
        </p:spPr>
        <p:txBody>
          <a:bodyPr wrap="square" rtlCol="0">
            <a:spAutoFit/>
          </a:bodyPr>
          <a:lstStyle/>
          <a:p>
            <a:r>
              <a:rPr lang="en-IN" sz="2800" b="1" dirty="0">
                <a:latin typeface="Arial Black" panose="020B0A04020102020204" pitchFamily="34" charset="0"/>
              </a:rPr>
              <a:t>ABSTRACT:</a:t>
            </a:r>
          </a:p>
          <a:p>
            <a:endParaRPr lang="en-US" sz="2800" dirty="0"/>
          </a:p>
          <a:p>
            <a:pPr algn="just"/>
            <a:r>
              <a:rPr lang="en-US" sz="2800" dirty="0">
                <a:latin typeface="Times New Roman" panose="02020603050405020304" pitchFamily="18" charset="0"/>
                <a:cs typeface="Times New Roman" panose="02020603050405020304" pitchFamily="18" charset="0"/>
              </a:rPr>
              <a:t>This project aims to develop a non-invasive, cost-effective approach for early detection of Parkinson's disease by analyzing voice and speech </a:t>
            </a:r>
            <a:r>
              <a:rPr lang="en-US" sz="2800" dirty="0" err="1">
                <a:latin typeface="Times New Roman" panose="02020603050405020304" pitchFamily="18" charset="0"/>
                <a:cs typeface="Times New Roman" panose="02020603050405020304" pitchFamily="18" charset="0"/>
              </a:rPr>
              <a:t>patterns.Key</a:t>
            </a:r>
            <a:r>
              <a:rPr lang="en-US" sz="2800" dirty="0">
                <a:latin typeface="Times New Roman" panose="02020603050405020304" pitchFamily="18" charset="0"/>
                <a:cs typeface="Times New Roman" panose="02020603050405020304" pitchFamily="18" charset="0"/>
              </a:rPr>
              <a:t> acoustic features such as pitch, jitter, shimmer, and Mel-frequency cepstral coefficients (MFCCs) will be extracted and utilized to train machine learning models, including Support Vector Machines (SVM), Random Forests, and deep learning .Parkinson's disease causes symptoms like slower movements and shakiness, similar to aging but more severe and progressive. Early prediction helps distinguish it from normal aging, allowing for better management and slowing the disease's progression. This can greatly improve quality of life for those affected.</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2310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ECB6C2-8835-3F19-9644-8FEBBA0A6930}"/>
              </a:ext>
            </a:extLst>
          </p:cNvPr>
          <p:cNvPicPr>
            <a:picLocks noChangeAspect="1"/>
          </p:cNvPicPr>
          <p:nvPr/>
        </p:nvPicPr>
        <p:blipFill>
          <a:blip r:embed="rId2"/>
          <a:stretch>
            <a:fillRect/>
          </a:stretch>
        </p:blipFill>
        <p:spPr>
          <a:xfrm>
            <a:off x="0" y="-1"/>
            <a:ext cx="12191999" cy="6858001"/>
          </a:xfrm>
          <a:prstGeom prst="rect">
            <a:avLst/>
          </a:prstGeom>
        </p:spPr>
      </p:pic>
      <p:sp>
        <p:nvSpPr>
          <p:cNvPr id="2" name="TextBox 1">
            <a:extLst>
              <a:ext uri="{FF2B5EF4-FFF2-40B4-BE49-F238E27FC236}">
                <a16:creationId xmlns:a16="http://schemas.microsoft.com/office/drawing/2014/main" id="{C7D71F48-62E6-90BD-AC8D-C472C4577DEC}"/>
              </a:ext>
            </a:extLst>
          </p:cNvPr>
          <p:cNvSpPr txBox="1"/>
          <p:nvPr/>
        </p:nvSpPr>
        <p:spPr>
          <a:xfrm>
            <a:off x="233681" y="80921"/>
            <a:ext cx="11958320" cy="7417415"/>
          </a:xfrm>
          <a:prstGeom prst="rect">
            <a:avLst/>
          </a:prstGeom>
          <a:noFill/>
        </p:spPr>
        <p:txBody>
          <a:bodyPr wrap="square" rtlCol="0">
            <a:spAutoFit/>
          </a:bodyPr>
          <a:lstStyle/>
          <a:p>
            <a:r>
              <a:rPr lang="en-IN" sz="2800" b="1" dirty="0">
                <a:latin typeface="Arial Black" panose="020B0A04020102020204" pitchFamily="34" charset="0"/>
              </a:rPr>
              <a:t>INTRODUCTION:</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Parkinson’s Disease (PD) is a chronic neurological disorder that significantly affects motor control and speech, impacting millions worldwide. Early detection is vital for managing symptoms and enhancing patients' quality of life. While traditional methods often rely on voice data to identify PD, this project aims to improve prediction accuracy by incorporating both voice and advanced speech features.</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By analyzing characteristics such as frequency, pitch, prosody, and articulation, we aim to capture a broader range of indicators related to the disease. This comprehensive approach is expected to provide a more precise assessment of a subject's condition.</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To make the model accessible, we will develop a web-based application using Flask, allowing healthcare professionals, researchers, and patients to easily input voice and speech data. This user-friendly tool will facilitate early detection and ongoing monitoring of Parkinson’s disease symptoms, offering a practical solution for those affected.</a:t>
            </a:r>
          </a:p>
          <a:p>
            <a:endParaRPr lang="en-IN" sz="2800" b="1" dirty="0">
              <a:latin typeface="Arial Black" panose="020B0A04020102020204" pitchFamily="34" charset="0"/>
            </a:endParaRPr>
          </a:p>
        </p:txBody>
      </p:sp>
    </p:spTree>
    <p:extLst>
      <p:ext uri="{BB962C8B-B14F-4D97-AF65-F5344CB8AC3E}">
        <p14:creationId xmlns:p14="http://schemas.microsoft.com/office/powerpoint/2010/main" val="802051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2A2DC-67B6-A448-0021-34398AFA4D32}"/>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9EB3375C-6840-7D30-D77D-645483A70562}"/>
              </a:ext>
            </a:extLst>
          </p:cNvPr>
          <p:cNvPicPr>
            <a:picLocks noChangeAspect="1"/>
          </p:cNvPicPr>
          <p:nvPr/>
        </p:nvPicPr>
        <p:blipFill>
          <a:blip r:embed="rId3"/>
          <a:stretch>
            <a:fillRect/>
          </a:stretch>
        </p:blipFill>
        <p:spPr>
          <a:xfrm>
            <a:off x="9190351" y="0"/>
            <a:ext cx="3001649" cy="6858000"/>
          </a:xfrm>
          <a:prstGeom prst="rect">
            <a:avLst/>
          </a:prstGeom>
        </p:spPr>
      </p:pic>
      <p:sp>
        <p:nvSpPr>
          <p:cNvPr id="5" name="TextBox 4">
            <a:extLst>
              <a:ext uri="{FF2B5EF4-FFF2-40B4-BE49-F238E27FC236}">
                <a16:creationId xmlns:a16="http://schemas.microsoft.com/office/drawing/2014/main" id="{D29124DC-395D-4141-206F-5D09FD75A6B2}"/>
              </a:ext>
            </a:extLst>
          </p:cNvPr>
          <p:cNvSpPr txBox="1"/>
          <p:nvPr/>
        </p:nvSpPr>
        <p:spPr>
          <a:xfrm>
            <a:off x="0" y="285135"/>
            <a:ext cx="4392938" cy="954107"/>
          </a:xfrm>
          <a:prstGeom prst="rect">
            <a:avLst/>
          </a:prstGeom>
          <a:noFill/>
        </p:spPr>
        <p:txBody>
          <a:bodyPr wrap="square" rtlCol="0">
            <a:spAutoFit/>
          </a:bodyPr>
          <a:lstStyle/>
          <a:p>
            <a:r>
              <a:rPr lang="en-IN" sz="2800" dirty="0">
                <a:latin typeface="Arial Black" panose="020B0A04020102020204" pitchFamily="34" charset="0"/>
              </a:rPr>
              <a:t>OBJECTIVE:</a:t>
            </a:r>
          </a:p>
          <a:p>
            <a:endParaRPr lang="en-IN" sz="2800" dirty="0">
              <a:latin typeface="Arial Black" panose="020B0A04020102020204" pitchFamily="34" charset="0"/>
            </a:endParaRPr>
          </a:p>
        </p:txBody>
      </p:sp>
      <p:sp>
        <p:nvSpPr>
          <p:cNvPr id="6" name="Rectangle 1">
            <a:extLst>
              <a:ext uri="{FF2B5EF4-FFF2-40B4-BE49-F238E27FC236}">
                <a16:creationId xmlns:a16="http://schemas.microsoft.com/office/drawing/2014/main" id="{45434A9D-39EC-DA12-F529-A26D1E3DB853}"/>
              </a:ext>
            </a:extLst>
          </p:cNvPr>
          <p:cNvSpPr>
            <a:spLocks noChangeArrowheads="1"/>
          </p:cNvSpPr>
          <p:nvPr/>
        </p:nvSpPr>
        <p:spPr bwMode="auto">
          <a:xfrm rot="10800000" flipV="1">
            <a:off x="226141" y="1099432"/>
            <a:ext cx="8964210"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 Non-Invasive Approach</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Create a cost-effective method for early detection of Parkinson's disease.</a:t>
            </a:r>
          </a:p>
          <a:p>
            <a:pPr marL="457200" marR="0" lvl="0" indent="-4572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Extract Acoustic Features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Analyze pitch, jitter, shimmer, and MFCCs from voice and speech patterns.</a:t>
            </a:r>
          </a:p>
          <a:p>
            <a:pPr marL="457200" marR="0" lvl="0" indent="-4572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Train Machine Learning Models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Utilize SVM and Random Forest for classification and prediction.</a:t>
            </a:r>
          </a:p>
          <a:p>
            <a:pPr marL="457200" marR="0" lvl="0" indent="-4572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 Early Detection</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Differentiate Parkinson's disease from normal aging for timely intervention.</a:t>
            </a:r>
          </a:p>
          <a:p>
            <a:pPr marL="457200" marR="0" lvl="0" indent="-4572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 User-Friendly Interface</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Develop an intuitive interface for healthcare professionals to easily access predictions and insights from the models, facilitating better patient management </a:t>
            </a:r>
          </a:p>
        </p:txBody>
      </p:sp>
    </p:spTree>
    <p:extLst>
      <p:ext uri="{BB962C8B-B14F-4D97-AF65-F5344CB8AC3E}">
        <p14:creationId xmlns:p14="http://schemas.microsoft.com/office/powerpoint/2010/main" val="1592613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2C9269-4F2F-D5B2-16EC-13AF274B663D}"/>
              </a:ext>
            </a:extLst>
          </p:cNvPr>
          <p:cNvPicPr>
            <a:picLocks noChangeAspect="1"/>
          </p:cNvPicPr>
          <p:nvPr/>
        </p:nvPicPr>
        <p:blipFill>
          <a:blip r:embed="rId2"/>
          <a:stretch>
            <a:fillRect/>
          </a:stretch>
        </p:blipFill>
        <p:spPr>
          <a:xfrm>
            <a:off x="-1" y="0"/>
            <a:ext cx="12660535" cy="7051040"/>
          </a:xfrm>
          <a:prstGeom prst="rect">
            <a:avLst/>
          </a:prstGeom>
        </p:spPr>
      </p:pic>
      <p:sp>
        <p:nvSpPr>
          <p:cNvPr id="4" name="TextBox 3">
            <a:extLst>
              <a:ext uri="{FF2B5EF4-FFF2-40B4-BE49-F238E27FC236}">
                <a16:creationId xmlns:a16="http://schemas.microsoft.com/office/drawing/2014/main" id="{BB5FE034-038E-FFE3-83DA-A8213E3D9D30}"/>
              </a:ext>
            </a:extLst>
          </p:cNvPr>
          <p:cNvSpPr txBox="1"/>
          <p:nvPr/>
        </p:nvSpPr>
        <p:spPr>
          <a:xfrm rot="10800000" flipV="1">
            <a:off x="213360" y="-26220"/>
            <a:ext cx="4734560" cy="738664"/>
          </a:xfrm>
          <a:prstGeom prst="rect">
            <a:avLst/>
          </a:prstGeom>
          <a:noFill/>
        </p:spPr>
        <p:txBody>
          <a:bodyPr wrap="square" rtlCol="0">
            <a:spAutoFit/>
          </a:bodyPr>
          <a:lstStyle/>
          <a:p>
            <a:r>
              <a:rPr lang="en-IN" sz="2400" b="1" dirty="0">
                <a:latin typeface="Arial Black" panose="020B0A04020102020204" pitchFamily="34" charset="0"/>
              </a:rPr>
              <a:t>PROBLEM STATEMENT</a:t>
            </a:r>
            <a:r>
              <a:rPr lang="en-IN" dirty="0"/>
              <a:t>:</a:t>
            </a:r>
          </a:p>
          <a:p>
            <a:endParaRPr lang="en-IN" dirty="0"/>
          </a:p>
        </p:txBody>
      </p:sp>
      <p:sp>
        <p:nvSpPr>
          <p:cNvPr id="5" name="Rectangle 1">
            <a:extLst>
              <a:ext uri="{FF2B5EF4-FFF2-40B4-BE49-F238E27FC236}">
                <a16:creationId xmlns:a16="http://schemas.microsoft.com/office/drawing/2014/main" id="{C7FBAD3F-CBF3-8D42-347F-018B8CAEE552}"/>
              </a:ext>
            </a:extLst>
          </p:cNvPr>
          <p:cNvSpPr>
            <a:spLocks noChangeArrowheads="1"/>
          </p:cNvSpPr>
          <p:nvPr/>
        </p:nvSpPr>
        <p:spPr bwMode="auto">
          <a:xfrm>
            <a:off x="-5" y="570634"/>
            <a:ext cx="1266053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marR="0" lvl="0" indent="-51435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Parkinson's Disease Impact</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progressive neurological disorder causing motor symptoms that impair quality of life.</a:t>
            </a:r>
          </a:p>
          <a:p>
            <a:pPr marL="514350" marR="0" lvl="0" indent="-51435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Subtle Early Symptoms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Early signs can be mistaken for normal aging, delaying diagnosis and treatment.</a:t>
            </a:r>
          </a:p>
          <a:p>
            <a:pPr marL="514350" marR="0" lvl="0" indent="-51435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Limitations of Current Methods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Existing diagnostic techniques are often invasive and costly </a:t>
            </a:r>
          </a:p>
          <a:p>
            <a:pPr marL="457200" marR="0" lvl="0" indent="-4572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2800" b="1" i="0" u="none" strike="noStrike" cap="none" normalizeH="0" baseline="0" dirty="0">
              <a:ln>
                <a:noFill/>
              </a:ln>
              <a:solidFill>
                <a:schemeClr val="tx1"/>
              </a:solidFill>
              <a:effectLst/>
              <a:latin typeface="Arial Black" panose="020B0A040201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Black" panose="020B0A04020102020204" pitchFamily="34" charset="0"/>
                <a:cs typeface="Times New Roman" panose="02020603050405020304" pitchFamily="18" charset="0"/>
              </a:rPr>
              <a:t>SOLUTION: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1" i="0" u="none" strike="noStrike" cap="none" normalizeH="0" baseline="0" dirty="0">
              <a:ln>
                <a:noFill/>
              </a:ln>
              <a:solidFill>
                <a:schemeClr val="tx1"/>
              </a:solidFill>
              <a:effectLst/>
              <a:latin typeface="Arial Black" panose="020B0A04020102020204" pitchFamily="34" charset="0"/>
              <a:cs typeface="Times New Roman" panose="02020603050405020304" pitchFamily="18" charset="0"/>
            </a:endParaRPr>
          </a:p>
        </p:txBody>
      </p:sp>
      <p:sp>
        <p:nvSpPr>
          <p:cNvPr id="6" name="Rectangle 2">
            <a:extLst>
              <a:ext uri="{FF2B5EF4-FFF2-40B4-BE49-F238E27FC236}">
                <a16:creationId xmlns:a16="http://schemas.microsoft.com/office/drawing/2014/main" id="{1871E650-EB07-9EFF-340D-6FD02FF9D9C9}"/>
              </a:ext>
            </a:extLst>
          </p:cNvPr>
          <p:cNvSpPr>
            <a:spLocks noChangeArrowheads="1"/>
          </p:cNvSpPr>
          <p:nvPr/>
        </p:nvSpPr>
        <p:spPr bwMode="auto">
          <a:xfrm rot="10800000" flipV="1">
            <a:off x="-1" y="5644539"/>
            <a:ext cx="125171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EE675CE-5F70-2488-1E68-5C0D7EF3B8C3}"/>
              </a:ext>
            </a:extLst>
          </p:cNvPr>
          <p:cNvSpPr>
            <a:spLocks noChangeArrowheads="1"/>
          </p:cNvSpPr>
          <p:nvPr/>
        </p:nvSpPr>
        <p:spPr bwMode="auto">
          <a:xfrm rot="10800000" flipV="1">
            <a:off x="-2" y="4026931"/>
            <a:ext cx="12660531"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Analyze Voice and Speech Patterns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Extract key acoustic features like pitch, jitter, shimmer, and MFCCs for early detection.</a:t>
            </a:r>
          </a:p>
          <a:p>
            <a:pPr marL="457200" marR="0" lvl="0" indent="-4572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 SVM and Random Forest</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Employ these machine learning models for accurate classification and prediction.</a:t>
            </a:r>
          </a:p>
          <a:p>
            <a:pPr marL="457200" marR="0" lvl="0" indent="-4572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Enable Timely Detection</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Distinguish Parkinson's disease from normal aging to improve management strategies.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9337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422EA8-5EA7-75F2-BFA4-0D077437E842}"/>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7E5693A1-E277-9807-02FF-EA43A28B3C8C}"/>
              </a:ext>
            </a:extLst>
          </p:cNvPr>
          <p:cNvSpPr txBox="1"/>
          <p:nvPr/>
        </p:nvSpPr>
        <p:spPr>
          <a:xfrm>
            <a:off x="162560" y="111760"/>
            <a:ext cx="3627120" cy="523220"/>
          </a:xfrm>
          <a:prstGeom prst="rect">
            <a:avLst/>
          </a:prstGeom>
          <a:noFill/>
        </p:spPr>
        <p:txBody>
          <a:bodyPr wrap="square" rtlCol="0">
            <a:spAutoFit/>
          </a:bodyPr>
          <a:lstStyle/>
          <a:p>
            <a:r>
              <a:rPr lang="en-US" sz="2800" b="1" dirty="0">
                <a:latin typeface="Arial Black" panose="020B0A04020102020204" pitchFamily="34" charset="0"/>
                <a:cs typeface="Times New Roman" panose="02020603050405020304" pitchFamily="18" charset="0"/>
              </a:rPr>
              <a:t>EXISTING  WORK</a:t>
            </a:r>
            <a:r>
              <a:rPr lang="en-US" dirty="0">
                <a:solidFill>
                  <a:schemeClr val="bg1">
                    <a:lumMod val="95000"/>
                    <a:lumOff val="5000"/>
                  </a:schemeClr>
                </a:solidFill>
                <a:latin typeface="Rockwell" panose="02060603020205020403" pitchFamily="18" charset="0"/>
              </a:rPr>
              <a:t>:</a:t>
            </a:r>
            <a:endParaRPr lang="en-IN" dirty="0"/>
          </a:p>
        </p:txBody>
      </p:sp>
      <p:sp>
        <p:nvSpPr>
          <p:cNvPr id="5" name="TextBox 4">
            <a:extLst>
              <a:ext uri="{FF2B5EF4-FFF2-40B4-BE49-F238E27FC236}">
                <a16:creationId xmlns:a16="http://schemas.microsoft.com/office/drawing/2014/main" id="{C3C9132C-3CF1-A033-AB9A-8FC4FA1D04C9}"/>
              </a:ext>
            </a:extLst>
          </p:cNvPr>
          <p:cNvSpPr txBox="1"/>
          <p:nvPr/>
        </p:nvSpPr>
        <p:spPr>
          <a:xfrm>
            <a:off x="162560" y="746740"/>
            <a:ext cx="8910320" cy="6401753"/>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Existing work typically focuses on isolated voice features, limiting the ability to capture the full range of Parkinson's symptoms.</a:t>
            </a:r>
          </a:p>
          <a:p>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Only focused on analyzing specific voice features affected by Parkinson’s, such as pitch, jitter, shimmer, and harmonic-to-noise ratio.</a:t>
            </a:r>
          </a:p>
          <a:p>
            <a:r>
              <a:rPr lang="en-US" sz="2800"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Models like Support Vector Machines (SVM) and Random Forests are commonly used to classify voice recordings as Parkinson's or non-Parkinson's based on these acoustic features. which may limit the model's ability to capture the full range of symptoms, especially in early-stage patients.</a:t>
            </a:r>
          </a:p>
          <a:p>
            <a:endParaRPr lang="en-IN" dirty="0"/>
          </a:p>
        </p:txBody>
      </p:sp>
      <p:pic>
        <p:nvPicPr>
          <p:cNvPr id="7" name="Picture 6">
            <a:extLst>
              <a:ext uri="{FF2B5EF4-FFF2-40B4-BE49-F238E27FC236}">
                <a16:creationId xmlns:a16="http://schemas.microsoft.com/office/drawing/2014/main" id="{B7C6B2B7-41C9-7B03-5D5E-F0D73123DECE}"/>
              </a:ext>
            </a:extLst>
          </p:cNvPr>
          <p:cNvPicPr>
            <a:picLocks noChangeAspect="1"/>
          </p:cNvPicPr>
          <p:nvPr/>
        </p:nvPicPr>
        <p:blipFill>
          <a:blip r:embed="rId3"/>
          <a:stretch>
            <a:fillRect/>
          </a:stretch>
        </p:blipFill>
        <p:spPr>
          <a:xfrm>
            <a:off x="9215120" y="0"/>
            <a:ext cx="2976880" cy="6858000"/>
          </a:xfrm>
          <a:prstGeom prst="rect">
            <a:avLst/>
          </a:prstGeom>
          <a:solidFill>
            <a:schemeClr val="bg2"/>
          </a:solidFill>
        </p:spPr>
      </p:pic>
    </p:spTree>
    <p:extLst>
      <p:ext uri="{BB962C8B-B14F-4D97-AF65-F5344CB8AC3E}">
        <p14:creationId xmlns:p14="http://schemas.microsoft.com/office/powerpoint/2010/main" val="86253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1B719E-981E-CAC0-8767-BE1A660DFBE6}"/>
              </a:ext>
            </a:extLst>
          </p:cNvPr>
          <p:cNvPicPr>
            <a:picLocks noChangeAspect="1"/>
          </p:cNvPicPr>
          <p:nvPr/>
        </p:nvPicPr>
        <p:blipFill>
          <a:blip r:embed="rId2"/>
          <a:stretch>
            <a:fillRect/>
          </a:stretch>
        </p:blipFill>
        <p:spPr>
          <a:xfrm>
            <a:off x="0" y="1"/>
            <a:ext cx="12192000" cy="6858000"/>
          </a:xfrm>
          <a:prstGeom prst="rect">
            <a:avLst/>
          </a:prstGeom>
        </p:spPr>
      </p:pic>
      <p:sp>
        <p:nvSpPr>
          <p:cNvPr id="5" name="TextBox 4">
            <a:extLst>
              <a:ext uri="{FF2B5EF4-FFF2-40B4-BE49-F238E27FC236}">
                <a16:creationId xmlns:a16="http://schemas.microsoft.com/office/drawing/2014/main" id="{71FAC91C-41CF-62AB-8D63-D993C18D5D0D}"/>
              </a:ext>
            </a:extLst>
          </p:cNvPr>
          <p:cNvSpPr txBox="1"/>
          <p:nvPr/>
        </p:nvSpPr>
        <p:spPr>
          <a:xfrm>
            <a:off x="0" y="91440"/>
            <a:ext cx="4978400" cy="523220"/>
          </a:xfrm>
          <a:prstGeom prst="rect">
            <a:avLst/>
          </a:prstGeom>
          <a:noFill/>
        </p:spPr>
        <p:txBody>
          <a:bodyPr wrap="square" rtlCol="0">
            <a:spAutoFit/>
          </a:bodyPr>
          <a:lstStyle/>
          <a:p>
            <a:r>
              <a:rPr lang="en-US" sz="2800" b="1" dirty="0">
                <a:latin typeface="Arial Black" panose="020B0A04020102020204" pitchFamily="34" charset="0"/>
                <a:cs typeface="Times New Roman" panose="02020603050405020304" pitchFamily="18" charset="0"/>
              </a:rPr>
              <a:t>PROPSED WORK:</a:t>
            </a:r>
            <a:endParaRPr lang="en-IN" sz="2800" b="1" dirty="0">
              <a:latin typeface="Arial Black" panose="020B0A040201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B11A5A5B-C8ED-E0BA-882A-EAE86DA38BAA}"/>
              </a:ext>
            </a:extLst>
          </p:cNvPr>
          <p:cNvSpPr txBox="1"/>
          <p:nvPr/>
        </p:nvSpPr>
        <p:spPr>
          <a:xfrm>
            <a:off x="111760" y="883921"/>
            <a:ext cx="8869680" cy="6401753"/>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Aims to enhance Parkinson’s disease detection by integrating both voice and speech analysis, rather than relying solely on voice features.</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This approach will analyze not only acoustic characteristics like pitch, jitter, and shimmer but also speech attributes such as articulation, speech rate, and prosody , by examining how words are formed and conveyed.</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By combining voice and speech features, the model can detect a broader spectrum of symptoms, leading to more accurate predictions.</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inclusion of speech analysis helps identify subtle changes in speech patterns that may be early indicators of Parkinson’s, improving the chances of early diagnosis.</a:t>
            </a:r>
          </a:p>
          <a:p>
            <a:pPr marL="285750" indent="-285750">
              <a:buFont typeface="Arial" panose="020B0604020202020204" pitchFamily="34" charset="0"/>
              <a:buChar char="•"/>
            </a:pPr>
            <a:endParaRPr lang="en-IN" dirty="0"/>
          </a:p>
        </p:txBody>
      </p:sp>
      <p:pic>
        <p:nvPicPr>
          <p:cNvPr id="12" name="Picture 11">
            <a:extLst>
              <a:ext uri="{FF2B5EF4-FFF2-40B4-BE49-F238E27FC236}">
                <a16:creationId xmlns:a16="http://schemas.microsoft.com/office/drawing/2014/main" id="{1B9D6589-0C33-0107-FB10-3B69D62E2630}"/>
              </a:ext>
            </a:extLst>
          </p:cNvPr>
          <p:cNvPicPr>
            <a:picLocks noChangeAspect="1"/>
          </p:cNvPicPr>
          <p:nvPr/>
        </p:nvPicPr>
        <p:blipFill>
          <a:blip r:embed="rId3"/>
          <a:stretch>
            <a:fillRect/>
          </a:stretch>
        </p:blipFill>
        <p:spPr>
          <a:xfrm>
            <a:off x="8981439" y="0"/>
            <a:ext cx="3210561" cy="6857999"/>
          </a:xfrm>
          <a:prstGeom prst="rect">
            <a:avLst/>
          </a:prstGeom>
        </p:spPr>
      </p:pic>
    </p:spTree>
    <p:extLst>
      <p:ext uri="{BB962C8B-B14F-4D97-AF65-F5344CB8AC3E}">
        <p14:creationId xmlns:p14="http://schemas.microsoft.com/office/powerpoint/2010/main" val="2781443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C9D4C-94FB-108D-0E0F-8A1A38CBC7F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83B5365-C435-7EB9-3B1C-90CB2D337AEC}"/>
              </a:ext>
            </a:extLst>
          </p:cNvPr>
          <p:cNvPicPr>
            <a:picLocks noChangeAspect="1"/>
          </p:cNvPicPr>
          <p:nvPr/>
        </p:nvPicPr>
        <p:blipFill>
          <a:blip r:embed="rId2"/>
          <a:stretch>
            <a:fillRect/>
          </a:stretch>
        </p:blipFill>
        <p:spPr>
          <a:xfrm>
            <a:off x="0" y="0"/>
            <a:ext cx="12191999" cy="7044117"/>
          </a:xfrm>
          <a:prstGeom prst="rect">
            <a:avLst/>
          </a:prstGeom>
        </p:spPr>
      </p:pic>
      <p:sp>
        <p:nvSpPr>
          <p:cNvPr id="4" name="TextBox 3">
            <a:extLst>
              <a:ext uri="{FF2B5EF4-FFF2-40B4-BE49-F238E27FC236}">
                <a16:creationId xmlns:a16="http://schemas.microsoft.com/office/drawing/2014/main" id="{52C24E5B-1FC8-6A02-502C-B655F98B94DF}"/>
              </a:ext>
            </a:extLst>
          </p:cNvPr>
          <p:cNvSpPr txBox="1"/>
          <p:nvPr/>
        </p:nvSpPr>
        <p:spPr>
          <a:xfrm>
            <a:off x="178025" y="80920"/>
            <a:ext cx="11935752" cy="7109639"/>
          </a:xfrm>
          <a:prstGeom prst="rect">
            <a:avLst/>
          </a:prstGeom>
          <a:noFill/>
        </p:spPr>
        <p:txBody>
          <a:bodyPr wrap="square" rtlCol="0">
            <a:spAutoFit/>
          </a:bodyPr>
          <a:lstStyle/>
          <a:p>
            <a:r>
              <a:rPr lang="en-IN" sz="2800" dirty="0">
                <a:latin typeface="Arial Black" panose="020B0A04020102020204" pitchFamily="34" charset="0"/>
              </a:rPr>
              <a:t>LITERATURE SURVEY:</a:t>
            </a:r>
          </a:p>
          <a:p>
            <a:endParaRPr lang="en-IN" sz="2800" dirty="0">
              <a:latin typeface="Arial Black" panose="020B0A04020102020204" pitchFamily="34" charset="0"/>
            </a:endParaRPr>
          </a:p>
          <a:p>
            <a:pPr marL="457200" indent="-457200">
              <a:buAutoNum type="arabicPeriod"/>
            </a:pPr>
            <a:r>
              <a:rPr lang="en-US" sz="2000" b="1" dirty="0">
                <a:latin typeface="Times New Roman" panose="02020603050405020304" pitchFamily="18" charset="0"/>
                <a:cs typeface="Times New Roman" panose="02020603050405020304" pitchFamily="18" charset="0"/>
              </a:rPr>
              <a:t>"Voice and Speech Characteristics in Parkinson's Disease" (2018) by Mao et al.:</a:t>
            </a:r>
          </a:p>
          <a:p>
            <a:pPr algn="just"/>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This study identifies key changes in voice and speech patterns among individuals with Parkinson's disease, focusing on alterations in pitch, speech rate, and vocal intensity as significant disease indicators. The authors suggest that these subtle changes are suitable for acoustic analysis, highlighting the potential for voice analysis as a non-invasive diagnostic tool.</a:t>
            </a:r>
          </a:p>
          <a:p>
            <a:pPr algn="just"/>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2."Datasets and Methodologies for Speech Analysis" (2021) by Sapir et al.: </a:t>
            </a:r>
          </a:p>
          <a:p>
            <a:pPr algn="just"/>
            <a:r>
              <a:rPr lang="en-US" sz="2000" dirty="0">
                <a:latin typeface="Times New Roman" panose="02020603050405020304" pitchFamily="18" charset="0"/>
                <a:cs typeface="Times New Roman" panose="02020603050405020304" pitchFamily="18" charset="0"/>
              </a:rPr>
              <a:t>        This study emphasizes the critical role of high-quality datasets in model training and validation. The authors advocate for the use of publicly available datasets, such as those from the UCI Machine Learning Repository, and highlight the importance of dataset diversity—accounting for variations in age, gender, and speech conditions—to improve the generalizability of predictive models.</a:t>
            </a:r>
          </a:p>
          <a:p>
            <a:pPr algn="just"/>
            <a:endParaRPr lang="en-US" sz="2000" b="1" dirty="0"/>
          </a:p>
          <a:p>
            <a:pPr algn="just"/>
            <a:r>
              <a:rPr lang="en-US" sz="2000" b="1" dirty="0"/>
              <a:t>3</a:t>
            </a:r>
            <a:r>
              <a:rPr lang="en-US" sz="2000" b="1" dirty="0">
                <a:latin typeface="Times New Roman" panose="02020603050405020304" pitchFamily="18" charset="0"/>
                <a:cs typeface="Times New Roman" panose="02020603050405020304" pitchFamily="18" charset="0"/>
              </a:rPr>
              <a:t>."Speech and Cognitive Decline in Parkinson's Disease" (2021) by </a:t>
            </a:r>
            <a:r>
              <a:rPr lang="en-US" sz="2000" b="1" dirty="0" err="1">
                <a:latin typeface="Times New Roman" panose="02020603050405020304" pitchFamily="18" charset="0"/>
                <a:cs typeface="Times New Roman" panose="02020603050405020304" pitchFamily="18" charset="0"/>
              </a:rPr>
              <a:t>Goberman</a:t>
            </a:r>
            <a:r>
              <a:rPr lang="en-US" sz="2000" b="1" dirty="0">
                <a:latin typeface="Times New Roman" panose="02020603050405020304" pitchFamily="18" charset="0"/>
                <a:cs typeface="Times New Roman" panose="02020603050405020304" pitchFamily="18" charset="0"/>
              </a:rPr>
              <a:t> and </a:t>
            </a:r>
            <a:r>
              <a:rPr lang="en-US" sz="2000" b="1" dirty="0" err="1">
                <a:latin typeface="Times New Roman" panose="02020603050405020304" pitchFamily="18" charset="0"/>
                <a:cs typeface="Times New Roman" panose="02020603050405020304" pitchFamily="18" charset="0"/>
              </a:rPr>
              <a:t>Blomgren</a:t>
            </a:r>
            <a:r>
              <a:rPr lang="en-US" sz="2000" b="1" dirty="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        This study investigates the relationship between speech disruptions and cognitive impairment in Parkinson’s disease. The authors find that speech deterioration can occur before cognitive symptoms manifest, highlighting the importance of this link for developing early diagnostic tools.</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b="1" dirty="0"/>
          </a:p>
          <a:p>
            <a:endParaRPr lang="en-US" sz="2000" b="1" dirty="0">
              <a:latin typeface="Times New Roman" panose="02020603050405020304" pitchFamily="18"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13476440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505</TotalTime>
  <Words>1454</Words>
  <Application>Microsoft Office PowerPoint</Application>
  <PresentationFormat>Widescreen</PresentationFormat>
  <Paragraphs>100</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 Black</vt:lpstr>
      <vt:lpstr>Calibri</vt:lpstr>
      <vt:lpstr>Calibri Light</vt:lpstr>
      <vt:lpstr>Courier New</vt:lpstr>
      <vt:lpstr>Rockwell</vt:lpstr>
      <vt:lpstr>Times New Roman</vt:lpstr>
      <vt:lpstr>Office Theme</vt:lpstr>
      <vt:lpstr>       PARKINSON’S DISEASE  PREDICTION USING  VOICE AND SPEECH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Varshini S</dc:creator>
  <cp:lastModifiedBy>Varshini S</cp:lastModifiedBy>
  <cp:revision>6</cp:revision>
  <dcterms:created xsi:type="dcterms:W3CDTF">2024-10-14T13:01:52Z</dcterms:created>
  <dcterms:modified xsi:type="dcterms:W3CDTF">2024-11-11T07:38:38Z</dcterms:modified>
</cp:coreProperties>
</file>